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6"/>
  </p:notesMasterIdLst>
  <p:sldIdLst>
    <p:sldId id="302" r:id="rId2"/>
    <p:sldId id="283" r:id="rId3"/>
    <p:sldId id="284" r:id="rId4"/>
    <p:sldId id="288" r:id="rId5"/>
    <p:sldId id="309" r:id="rId6"/>
    <p:sldId id="299" r:id="rId7"/>
    <p:sldId id="327" r:id="rId8"/>
    <p:sldId id="324" r:id="rId9"/>
    <p:sldId id="286" r:id="rId10"/>
    <p:sldId id="316" r:id="rId11"/>
    <p:sldId id="290" r:id="rId12"/>
    <p:sldId id="292" r:id="rId13"/>
    <p:sldId id="297" r:id="rId14"/>
    <p:sldId id="295" r:id="rId15"/>
    <p:sldId id="282" r:id="rId16"/>
    <p:sldId id="314" r:id="rId17"/>
    <p:sldId id="307" r:id="rId18"/>
    <p:sldId id="308" r:id="rId19"/>
    <p:sldId id="306" r:id="rId20"/>
    <p:sldId id="270" r:id="rId21"/>
    <p:sldId id="271" r:id="rId22"/>
    <p:sldId id="269" r:id="rId23"/>
    <p:sldId id="326" r:id="rId24"/>
    <p:sldId id="263" r:id="rId25"/>
    <p:sldId id="311" r:id="rId26"/>
    <p:sldId id="260" r:id="rId27"/>
    <p:sldId id="328" r:id="rId28"/>
    <p:sldId id="257" r:id="rId29"/>
    <p:sldId id="274" r:id="rId30"/>
    <p:sldId id="329" r:id="rId31"/>
    <p:sldId id="330" r:id="rId32"/>
    <p:sldId id="272" r:id="rId33"/>
    <p:sldId id="259" r:id="rId34"/>
    <p:sldId id="331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323"/>
    <a:srgbClr val="301DA3"/>
    <a:srgbClr val="D7D446"/>
    <a:srgbClr val="0000FF"/>
    <a:srgbClr val="242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3683" autoAdjust="0"/>
  </p:normalViewPr>
  <p:slideViewPr>
    <p:cSldViewPr>
      <p:cViewPr varScale="1">
        <p:scale>
          <a:sx n="42" d="100"/>
          <a:sy n="42" d="100"/>
        </p:scale>
        <p:origin x="13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glio_di_lavoro_di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Foglio_di_lavoro_di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oglio_di_lavoro_di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13526128468134E-2"/>
          <c:y val="0.15952656161075557"/>
          <c:w val="0.38740950437832988"/>
          <c:h val="0.67501551037481089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Wotk Pathogenic Degree</c:v>
                </c:pt>
              </c:strCache>
            </c:strRef>
          </c:tx>
          <c:dPt>
            <c:idx val="3"/>
            <c:bubble3D val="0"/>
            <c:explosion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00-CFA6-4AFD-A00C-AD892DF6E818}"/>
              </c:ext>
            </c:extLst>
          </c:dPt>
          <c:dLbls>
            <c:dLbl>
              <c:idx val="0"/>
              <c:layout>
                <c:manualLayout>
                  <c:x val="-7.5417350388801999E-2"/>
                  <c:y val="0.1474956444392973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FA6-4AFD-A00C-AD892DF6E8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7203163301100987E-2"/>
                  <c:y val="-3.38813135100397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FA6-4AFD-A00C-AD892DF6E8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051015119307359E-2"/>
                  <c:y val="-0.176815450862663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FA6-4AFD-A00C-AD892DF6E8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863282939591129"/>
                  <c:y val="-1.4457306428768699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FA6-4AFD-A00C-AD892DF6E8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Anamnesi negativa &amp; Relazione temporale tra esordio della patologia e disagio lavorativo</c:v>
                </c:pt>
                <c:pt idx="1">
                  <c:v>Buon adattamento premorboso e relazionale</c:v>
                </c:pt>
                <c:pt idx="2">
                  <c:v>Assenza di altri fattori di stress psicosociale</c:v>
                </c:pt>
                <c:pt idx="3">
                  <c:v>Natura, Intensità e Frequenza degli eventi lavorativi (Qn-DL)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15</c:v>
                </c:pt>
                <c:pt idx="3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FA6-4AFD-A00C-AD892DF6E8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47422849936485445"/>
          <c:y val="0.11548896119177232"/>
          <c:w val="0.47073960555441435"/>
          <c:h val="0.60476186001334464"/>
        </c:manualLayout>
      </c:layout>
      <c:overlay val="0"/>
      <c:spPr>
        <a:ln>
          <a:solidFill>
            <a:srgbClr val="301DA3"/>
          </a:solidFill>
        </a:ln>
      </c:spPr>
      <c:txPr>
        <a:bodyPr/>
        <a:lstStyle/>
        <a:p>
          <a:pPr>
            <a:defRPr sz="1600" baseline="0"/>
          </a:pPr>
          <a:endParaRPr lang="it-IT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2954370023156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17921329010861"/>
          <c:y val="0.15067390969254402"/>
          <c:w val="0.65959096962901864"/>
          <c:h val="0.80384813669944588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Work-related deaths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99-4CA2-B997-9C9D0B2B3B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875-4DDF-B46F-B681DEC40E8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work-stress realated suicides</c:v>
                </c:pt>
                <c:pt idx="1">
                  <c:v>other deaths at workplace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75-4DDF-B46F-B681DEC40E8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450579561218714"/>
          <c:y val="0.26821389347839375"/>
          <c:w val="0.31534429114879525"/>
          <c:h val="0.5921094868020865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% PIL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Foglio1!$A$2:$A$8</c:f>
              <c:strCache>
                <c:ptCount val="7"/>
                <c:pt idx="0">
                  <c:v>Denmark</c:v>
                </c:pt>
                <c:pt idx="1">
                  <c:v>United Kingdom</c:v>
                </c:pt>
                <c:pt idx="2">
                  <c:v>Chile</c:v>
                </c:pt>
                <c:pt idx="3">
                  <c:v>Switzerland</c:v>
                </c:pt>
                <c:pt idx="4">
                  <c:v>Nicaragua</c:v>
                </c:pt>
                <c:pt idx="5">
                  <c:v>The Netherlands</c:v>
                </c:pt>
                <c:pt idx="6">
                  <c:v>Spain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2.5</c:v>
                </c:pt>
                <c:pt idx="1">
                  <c:v>1.2</c:v>
                </c:pt>
                <c:pt idx="2">
                  <c:v>2</c:v>
                </c:pt>
                <c:pt idx="3">
                  <c:v>1.2</c:v>
                </c:pt>
                <c:pt idx="4">
                  <c:v>1.9600000000000053</c:v>
                </c:pt>
                <c:pt idx="5">
                  <c:v>2.96</c:v>
                </c:pt>
                <c:pt idx="6">
                  <c:v>0.12000000000000002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BF-400E-8828-8ABBCA660A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4066320"/>
        <c:axId val="204066880"/>
      </c:barChart>
      <c:catAx>
        <c:axId val="20406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4066880"/>
        <c:crosses val="autoZero"/>
        <c:auto val="1"/>
        <c:lblAlgn val="ctr"/>
        <c:lblOffset val="100"/>
        <c:noMultiLvlLbl val="0"/>
      </c:catAx>
      <c:valAx>
        <c:axId val="204066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406632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Mental Disorders </a:t>
            </a:r>
          </a:p>
          <a:p>
            <a:pPr>
              <a:defRPr sz="1800"/>
            </a:pPr>
            <a:r>
              <a:rPr lang="en-US" sz="1800" dirty="0"/>
              <a:t>(females)</a:t>
            </a:r>
          </a:p>
        </c:rich>
      </c:tx>
      <c:overlay val="0"/>
      <c:spPr>
        <a:solidFill>
          <a:schemeClr val="accent6">
            <a:lumMod val="60000"/>
            <a:lumOff val="40000"/>
          </a:schemeClr>
        </a:solidFill>
        <a:ln>
          <a:solidFill>
            <a:srgbClr val="FFC000"/>
          </a:solidFill>
        </a:ln>
      </c:sp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76160097551572E-2"/>
          <c:y val="4.3031181102362204E-2"/>
          <c:w val="0.9483342627497342"/>
          <c:h val="0.83853326334208222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113</c:v>
                </c:pt>
              </c:strCache>
            </c:strRef>
          </c:tx>
          <c:spPr>
            <a:ln w="19050">
              <a:solidFill>
                <a:schemeClr val="tx2">
                  <a:lumMod val="75000"/>
                </a:schemeClr>
              </a:solidFill>
            </a:ln>
          </c:spPr>
          <c:dLbls>
            <c:dLbl>
              <c:idx val="0"/>
              <c:layout>
                <c:manualLayout>
                  <c:x val="-2.6028681197458967E-2"/>
                  <c:y val="2.5640594925634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080337783864054E-2"/>
                  <c:y val="2.90805249343831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52317220970609E-2"/>
                  <c:y val="4.2146211723534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778114846125834E-2"/>
                  <c:y val="3.14795450568679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743191095447435E-2"/>
                  <c:y val="3.2520454943132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4078948346754099E-2"/>
                  <c:y val="2.4368433945756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4928286230510182E-2"/>
                  <c:y val="1.03197900262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0417419493951402E-4"/>
                  <c:y val="-6.532983377077867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2208835341365466E-2"/>
                  <c:y val="-1.4453477868112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9102927289896375E-2"/>
                  <c:y val="-7.111111111111123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7258890797290569E-2"/>
                  <c:y val="-2.10441294838146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5.837344694519412E-2"/>
                  <c:y val="-1.3759720034995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3459957023785634E-2"/>
                  <c:y val="-1.7315275590551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8534050099261703E-2"/>
                  <c:y val="-7.515940507436571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5.8545797922568484E-2"/>
                  <c:y val="7.111111111111123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5.6657223796033995E-2"/>
                  <c:y val="1.37017672790901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4.6376811594202899E-2"/>
                  <c:y val="-3.9111111111111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3.777148253068939E-2"/>
                  <c:y val="-3.5555555555555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it-IT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cat>
            <c:numRef>
              <c:f>Foglio1!$A$2:$A$19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Foglio1!$B$2:$B$19</c:f>
              <c:numCache>
                <c:formatCode>General</c:formatCode>
                <c:ptCount val="18"/>
                <c:pt idx="0">
                  <c:v>113</c:v>
                </c:pt>
                <c:pt idx="1">
                  <c:v>115</c:v>
                </c:pt>
                <c:pt idx="2">
                  <c:v>132</c:v>
                </c:pt>
                <c:pt idx="3">
                  <c:v>135</c:v>
                </c:pt>
                <c:pt idx="4">
                  <c:v>135</c:v>
                </c:pt>
                <c:pt idx="5">
                  <c:v>113</c:v>
                </c:pt>
                <c:pt idx="6">
                  <c:v>165</c:v>
                </c:pt>
                <c:pt idx="7">
                  <c:v>183</c:v>
                </c:pt>
                <c:pt idx="8">
                  <c:v>151</c:v>
                </c:pt>
                <c:pt idx="9">
                  <c:v>182</c:v>
                </c:pt>
                <c:pt idx="10">
                  <c:v>202</c:v>
                </c:pt>
                <c:pt idx="11">
                  <c:v>159</c:v>
                </c:pt>
                <c:pt idx="12">
                  <c:v>159</c:v>
                </c:pt>
                <c:pt idx="13">
                  <c:v>164</c:v>
                </c:pt>
                <c:pt idx="14">
                  <c:v>149</c:v>
                </c:pt>
                <c:pt idx="15">
                  <c:v>132</c:v>
                </c:pt>
                <c:pt idx="16">
                  <c:v>232</c:v>
                </c:pt>
                <c:pt idx="17">
                  <c:v>230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027136"/>
        <c:axId val="198186928"/>
      </c:lineChart>
      <c:catAx>
        <c:axId val="15902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8186928"/>
        <c:crosses val="autoZero"/>
        <c:auto val="1"/>
        <c:lblAlgn val="ctr"/>
        <c:lblOffset val="100"/>
        <c:tickLblSkip val="1"/>
        <c:noMultiLvlLbl val="0"/>
      </c:catAx>
      <c:valAx>
        <c:axId val="198186928"/>
        <c:scaling>
          <c:orientation val="minMax"/>
          <c:max val="260"/>
          <c:min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027136"/>
        <c:crosses val="autoZero"/>
        <c:crossBetween val="between"/>
      </c:valAx>
      <c:spPr>
        <a:ln>
          <a:solidFill>
            <a:srgbClr val="002060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20107264761905E-2"/>
          <c:y val="3.1448608914987949E-2"/>
          <c:w val="0.89743965222929201"/>
          <c:h val="0.86117749563229462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females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cat>
            <c:numRef>
              <c:f>Foglio1!$A$2:$A$18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Foglio1!$B$2:$B$18</c:f>
              <c:numCache>
                <c:formatCode>General</c:formatCode>
                <c:ptCount val="17"/>
                <c:pt idx="0">
                  <c:v>41</c:v>
                </c:pt>
                <c:pt idx="1">
                  <c:v>43</c:v>
                </c:pt>
                <c:pt idx="2">
                  <c:v>47</c:v>
                </c:pt>
                <c:pt idx="3">
                  <c:v>55</c:v>
                </c:pt>
                <c:pt idx="4">
                  <c:v>65</c:v>
                </c:pt>
                <c:pt idx="5">
                  <c:v>47</c:v>
                </c:pt>
                <c:pt idx="6">
                  <c:v>55</c:v>
                </c:pt>
                <c:pt idx="7">
                  <c:v>77</c:v>
                </c:pt>
                <c:pt idx="8">
                  <c:v>56</c:v>
                </c:pt>
                <c:pt idx="9">
                  <c:v>82</c:v>
                </c:pt>
                <c:pt idx="10">
                  <c:v>98</c:v>
                </c:pt>
                <c:pt idx="11">
                  <c:v>71</c:v>
                </c:pt>
                <c:pt idx="12">
                  <c:v>82</c:v>
                </c:pt>
                <c:pt idx="13">
                  <c:v>74</c:v>
                </c:pt>
                <c:pt idx="14">
                  <c:v>60</c:v>
                </c:pt>
                <c:pt idx="15">
                  <c:v>62</c:v>
                </c:pt>
                <c:pt idx="16">
                  <c:v>120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3F6-4611-964A-9F6E07860D0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trendline>
            <c:spPr>
              <a:ln w="31750">
                <a:solidFill>
                  <a:schemeClr val="tx1"/>
                </a:solidFill>
              </a:ln>
            </c:spPr>
            <c:trendlineType val="linear"/>
            <c:dispRSqr val="0"/>
            <c:dispEq val="0"/>
          </c:trendline>
          <c:cat>
            <c:numRef>
              <c:f>Foglio1!$A$2:$A$18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Foglio1!$C$2:$C$18</c:f>
              <c:numCache>
                <c:formatCode>General</c:formatCode>
                <c:ptCount val="17"/>
                <c:pt idx="0">
                  <c:v>71</c:v>
                </c:pt>
                <c:pt idx="1">
                  <c:v>72</c:v>
                </c:pt>
                <c:pt idx="2">
                  <c:v>85</c:v>
                </c:pt>
                <c:pt idx="3">
                  <c:v>80</c:v>
                </c:pt>
                <c:pt idx="4">
                  <c:v>70</c:v>
                </c:pt>
                <c:pt idx="5">
                  <c:v>66</c:v>
                </c:pt>
                <c:pt idx="6">
                  <c:v>110</c:v>
                </c:pt>
                <c:pt idx="7">
                  <c:v>106</c:v>
                </c:pt>
                <c:pt idx="8">
                  <c:v>107</c:v>
                </c:pt>
                <c:pt idx="9">
                  <c:v>106</c:v>
                </c:pt>
                <c:pt idx="10">
                  <c:v>111</c:v>
                </c:pt>
                <c:pt idx="11">
                  <c:v>88</c:v>
                </c:pt>
                <c:pt idx="12">
                  <c:v>77</c:v>
                </c:pt>
                <c:pt idx="13">
                  <c:v>90</c:v>
                </c:pt>
                <c:pt idx="14">
                  <c:v>89</c:v>
                </c:pt>
                <c:pt idx="15">
                  <c:v>68</c:v>
                </c:pt>
                <c:pt idx="16">
                  <c:v>116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3F6-4611-964A-9F6E07860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188608"/>
        <c:axId val="198179856"/>
      </c:lineChart>
      <c:catAx>
        <c:axId val="19818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960000"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it-IT"/>
          </a:p>
        </c:txPr>
        <c:crossAx val="198179856"/>
        <c:crosses val="autoZero"/>
        <c:auto val="1"/>
        <c:lblAlgn val="ctr"/>
        <c:lblOffset val="100"/>
        <c:noMultiLvlLbl val="0"/>
      </c:catAx>
      <c:valAx>
        <c:axId val="198179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/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c:spPr>
        <c:crossAx val="1981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299400241343609"/>
          <c:y val="0.59354918696634096"/>
          <c:w val="0.29910514163998531"/>
          <c:h val="0.21212283602475537"/>
        </c:manualLayout>
      </c:layout>
      <c:overlay val="0"/>
      <c:spPr>
        <a:solidFill>
          <a:schemeClr val="accent6">
            <a:lumMod val="60000"/>
            <a:lumOff val="40000"/>
          </a:schemeClr>
        </a:solidFill>
      </c:spPr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656718911571992E-2"/>
          <c:y val="3.1255786394104375E-2"/>
          <c:w val="0.88413981043724077"/>
          <c:h val="0.81435060082929855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females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trendline>
            <c:spPr>
              <a:ln w="444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cat>
            <c:numRef>
              <c:f>Foglio1!$A$2:$A$18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Foglio1!$B$2:$B$18</c:f>
              <c:numCache>
                <c:formatCode>General</c:formatCode>
                <c:ptCount val="17"/>
                <c:pt idx="0">
                  <c:v>67</c:v>
                </c:pt>
                <c:pt idx="1">
                  <c:v>71</c:v>
                </c:pt>
                <c:pt idx="2">
                  <c:v>78</c:v>
                </c:pt>
                <c:pt idx="3">
                  <c:v>91</c:v>
                </c:pt>
                <c:pt idx="4">
                  <c:v>107</c:v>
                </c:pt>
                <c:pt idx="5">
                  <c:v>79</c:v>
                </c:pt>
                <c:pt idx="6">
                  <c:v>91</c:v>
                </c:pt>
                <c:pt idx="7">
                  <c:v>127</c:v>
                </c:pt>
                <c:pt idx="8">
                  <c:v>90</c:v>
                </c:pt>
                <c:pt idx="9">
                  <c:v>135</c:v>
                </c:pt>
                <c:pt idx="10">
                  <c:v>162</c:v>
                </c:pt>
                <c:pt idx="11">
                  <c:v>117</c:v>
                </c:pt>
                <c:pt idx="12">
                  <c:v>135</c:v>
                </c:pt>
                <c:pt idx="13">
                  <c:v>122</c:v>
                </c:pt>
                <c:pt idx="14">
                  <c:v>99</c:v>
                </c:pt>
                <c:pt idx="15">
                  <c:v>102</c:v>
                </c:pt>
                <c:pt idx="16">
                  <c:v>198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D58-4C1D-8D60-7B4D50D6A69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males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trendline>
            <c:spPr>
              <a:ln w="44450">
                <a:solidFill>
                  <a:schemeClr val="tx1"/>
                </a:solidFill>
              </a:ln>
            </c:spPr>
            <c:trendlineType val="linear"/>
            <c:dispRSqr val="0"/>
            <c:dispEq val="0"/>
          </c:trendline>
          <c:cat>
            <c:numRef>
              <c:f>Foglio1!$A$2:$A$18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Foglio1!$C$2:$C$18</c:f>
              <c:numCache>
                <c:formatCode>General</c:formatCode>
                <c:ptCount val="17"/>
                <c:pt idx="0">
                  <c:v>71</c:v>
                </c:pt>
                <c:pt idx="1">
                  <c:v>72</c:v>
                </c:pt>
                <c:pt idx="2">
                  <c:v>85</c:v>
                </c:pt>
                <c:pt idx="3">
                  <c:v>80</c:v>
                </c:pt>
                <c:pt idx="4">
                  <c:v>70</c:v>
                </c:pt>
                <c:pt idx="5">
                  <c:v>66</c:v>
                </c:pt>
                <c:pt idx="6">
                  <c:v>110</c:v>
                </c:pt>
                <c:pt idx="7">
                  <c:v>106</c:v>
                </c:pt>
                <c:pt idx="8">
                  <c:v>107</c:v>
                </c:pt>
                <c:pt idx="9">
                  <c:v>106</c:v>
                </c:pt>
                <c:pt idx="10">
                  <c:v>111</c:v>
                </c:pt>
                <c:pt idx="11">
                  <c:v>88</c:v>
                </c:pt>
                <c:pt idx="12">
                  <c:v>77</c:v>
                </c:pt>
                <c:pt idx="13">
                  <c:v>90</c:v>
                </c:pt>
                <c:pt idx="14">
                  <c:v>89</c:v>
                </c:pt>
                <c:pt idx="15">
                  <c:v>68</c:v>
                </c:pt>
                <c:pt idx="16">
                  <c:v>118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D58-4C1D-8D60-7B4D50D6A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475344"/>
        <c:axId val="158936800"/>
      </c:lineChart>
      <c:catAx>
        <c:axId val="19847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960000"/>
          <a:lstStyle/>
          <a:p>
            <a:pPr>
              <a:defRPr sz="1600"/>
            </a:pPr>
            <a:endParaRPr lang="it-IT"/>
          </a:p>
        </c:txPr>
        <c:crossAx val="158936800"/>
        <c:crosses val="autoZero"/>
        <c:auto val="1"/>
        <c:lblAlgn val="ctr"/>
        <c:lblOffset val="100"/>
        <c:noMultiLvlLbl val="0"/>
      </c:catAx>
      <c:valAx>
        <c:axId val="158936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475344"/>
        <c:crosses val="autoZero"/>
        <c:crossBetween val="between"/>
      </c:valAx>
      <c:spPr>
        <a:ln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0.52131153502575844"/>
          <c:y val="0.58652320835251159"/>
          <c:w val="0.44222135162655124"/>
          <c:h val="0.14652626987763404"/>
        </c:manualLayout>
      </c:layout>
      <c:overlay val="0"/>
      <c:spPr>
        <a:noFill/>
      </c:spPr>
      <c:txPr>
        <a:bodyPr/>
        <a:lstStyle/>
        <a:p>
          <a:pPr>
            <a:defRPr sz="1600" baseline="0">
              <a:solidFill>
                <a:schemeClr val="tx1"/>
              </a:solidFill>
              <a:latin typeface="Bodoni MT" panose="02070603080606020203" pitchFamily="18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570477109333878E-2"/>
          <c:y val="1.793828463504055E-2"/>
          <c:w val="0.92596596678243759"/>
          <c:h val="0.89372523423323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Foglio1!$K$106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Foglio1!$J$107:$J$111</c:f>
              <c:strCache>
                <c:ptCount val="5"/>
                <c:pt idx="0">
                  <c:v>18-30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&gt;61</c:v>
                </c:pt>
              </c:strCache>
            </c:strRef>
          </c:cat>
          <c:val>
            <c:numRef>
              <c:f>Foglio1!$K$107:$K$111</c:f>
              <c:numCache>
                <c:formatCode>General</c:formatCode>
                <c:ptCount val="5"/>
                <c:pt idx="0">
                  <c:v>40</c:v>
                </c:pt>
                <c:pt idx="1">
                  <c:v>217</c:v>
                </c:pt>
                <c:pt idx="2">
                  <c:v>336</c:v>
                </c:pt>
                <c:pt idx="3">
                  <c:v>362</c:v>
                </c:pt>
                <c:pt idx="4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2C-4901-B3B7-9F73FBF0F0FA}"/>
            </c:ext>
          </c:extLst>
        </c:ser>
        <c:ser>
          <c:idx val="1"/>
          <c:order val="1"/>
          <c:tx>
            <c:strRef>
              <c:f>Foglio1!$L$106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Foglio1!$J$107:$J$111</c:f>
              <c:strCache>
                <c:ptCount val="5"/>
                <c:pt idx="0">
                  <c:v>18-30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&gt;61</c:v>
                </c:pt>
              </c:strCache>
            </c:strRef>
          </c:cat>
          <c:val>
            <c:numRef>
              <c:f>Foglio1!$L$107:$L$111</c:f>
              <c:numCache>
                <c:formatCode>General</c:formatCode>
                <c:ptCount val="5"/>
                <c:pt idx="0">
                  <c:v>57</c:v>
                </c:pt>
                <c:pt idx="1">
                  <c:v>297</c:v>
                </c:pt>
                <c:pt idx="2">
                  <c:v>513</c:v>
                </c:pt>
                <c:pt idx="3">
                  <c:v>419</c:v>
                </c:pt>
                <c:pt idx="4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2C-4901-B3B7-9F73FBF0F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784848"/>
        <c:axId val="202785968"/>
      </c:barChart>
      <c:catAx>
        <c:axId val="202784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it-IT"/>
          </a:p>
        </c:txPr>
        <c:crossAx val="202785968"/>
        <c:crosses val="autoZero"/>
        <c:auto val="1"/>
        <c:lblAlgn val="ctr"/>
        <c:lblOffset val="100"/>
        <c:noMultiLvlLbl val="0"/>
      </c:catAx>
      <c:valAx>
        <c:axId val="202785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2784848"/>
        <c:crosses val="autoZero"/>
        <c:crossBetween val="between"/>
      </c:valAx>
      <c:spPr>
        <a:ln>
          <a:solidFill>
            <a:schemeClr val="accent1">
              <a:lumMod val="75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Public Sector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Cases Distribution Public/Private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38.720000000000013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27-48B7-9D7C-401216880E5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Private Sector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Cases Distribution Public/Private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61.28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D27-48B7-9D7C-401216880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784288"/>
        <c:axId val="158937360"/>
      </c:barChart>
      <c:catAx>
        <c:axId val="20278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000"/>
            </a:pPr>
            <a:endParaRPr lang="it-IT"/>
          </a:p>
        </c:txPr>
        <c:crossAx val="158937360"/>
        <c:crosses val="autoZero"/>
        <c:auto val="1"/>
        <c:lblAlgn val="ctr"/>
        <c:lblOffset val="100"/>
        <c:noMultiLvlLbl val="0"/>
      </c:catAx>
      <c:valAx>
        <c:axId val="15893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0278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386819453923109"/>
          <c:y val="0.27447353519859802"/>
          <c:w val="0.30687264907073947"/>
          <c:h val="0.2917516333310635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000"/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222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r>
              <a:rPr lang="it-IT" baseline="0" dirty="0" smtClean="0"/>
              <a:t>Distribuzione dei casi e attività </a:t>
            </a:r>
            <a:r>
              <a:rPr lang="it-IT" baseline="0" dirty="0" err="1" smtClean="0"/>
              <a:t>alvorativa</a:t>
            </a:r>
            <a:endParaRPr lang="it-IT" dirty="0"/>
          </a:p>
        </c:rich>
      </c:tx>
      <c:layout>
        <c:manualLayout>
          <c:xMode val="edge"/>
          <c:yMode val="edge"/>
          <c:x val="0.20256470430163653"/>
          <c:y val="0"/>
        </c:manualLayout>
      </c:layout>
      <c:overlay val="0"/>
      <c:spPr>
        <a:noFill/>
        <a:ln w="25649">
          <a:noFill/>
        </a:ln>
      </c:spPr>
    </c:title>
    <c:autoTitleDeleted val="0"/>
    <c:view3D>
      <c:rotX val="5"/>
      <c:hPercent val="100"/>
      <c:rotY val="110"/>
      <c:depthPercent val="100"/>
      <c:rAngAx val="0"/>
      <c:perspective val="44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area3D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Professioni d'Aiuto</c:v>
                </c:pt>
              </c:strCache>
            </c:strRef>
          </c:tx>
          <c:spPr>
            <a:solidFill>
              <a:srgbClr val="00FFFF"/>
            </a:solidFill>
            <a:ln w="25649">
              <a:noFill/>
            </a:ln>
          </c:spPr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448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0C-49A2-885E-47B56A68CD4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Professioni tecnologico-Produttive</c:v>
                </c:pt>
              </c:strCache>
            </c:strRef>
          </c:tx>
          <c:spPr>
            <a:solidFill>
              <a:srgbClr val="FF0000"/>
            </a:solidFill>
            <a:ln w="25649">
              <a:noFill/>
            </a:ln>
          </c:spPr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873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0C-49A2-885E-47B56A68CD4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Professioni a Elevata Interazione Interpersonale</c:v>
                </c:pt>
              </c:strCache>
            </c:strRef>
          </c:tx>
          <c:spPr>
            <a:solidFill>
              <a:srgbClr val="00FF00"/>
            </a:solidFill>
            <a:ln w="25649">
              <a:noFill/>
            </a:ln>
          </c:spPr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0C-49A2-885E-47B56A68C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50"/>
        <c:axId val="203972032"/>
        <c:axId val="203972592"/>
        <c:axId val="202739216"/>
      </c:area3DChart>
      <c:catAx>
        <c:axId val="20397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103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203972592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203972592"/>
        <c:scaling>
          <c:orientation val="minMax"/>
        </c:scaling>
        <c:delete val="0"/>
        <c:axPos val="r"/>
        <c:majorGridlines/>
        <c:title>
          <c:overlay val="0"/>
        </c:title>
        <c:numFmt formatCode="General" sourceLinked="1"/>
        <c:majorTickMark val="none"/>
        <c:minorTickMark val="none"/>
        <c:tickLblPos val="nextTo"/>
        <c:spPr>
          <a:ln w="32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203972032"/>
        <c:crosses val="autoZero"/>
        <c:crossBetween val="midCat"/>
      </c:valAx>
      <c:serAx>
        <c:axId val="202739216"/>
        <c:scaling>
          <c:orientation val="minMax"/>
        </c:scaling>
        <c:delete val="1"/>
        <c:axPos val="b"/>
        <c:majorTickMark val="out"/>
        <c:minorTickMark val="none"/>
        <c:tickLblPos val="none"/>
        <c:crossAx val="203972592"/>
        <c:crosses val="autoZero"/>
      </c:serAx>
      <c:spPr>
        <a:noFill/>
        <a:ln w="26151">
          <a:noFill/>
        </a:ln>
      </c:spPr>
    </c:plotArea>
    <c:legend>
      <c:legendPos val="r"/>
      <c:layout>
        <c:manualLayout>
          <c:xMode val="edge"/>
          <c:yMode val="edge"/>
          <c:x val="0.62709473623050926"/>
          <c:y val="0.19793773681623869"/>
          <c:w val="0.36425805098632674"/>
          <c:h val="0.59338600320246837"/>
        </c:manualLayout>
      </c:layout>
      <c:overlay val="0"/>
      <c:spPr>
        <a:solidFill>
          <a:schemeClr val="bg1"/>
        </a:solidFill>
        <a:ln w="3206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3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sz="2400" baseline="0" dirty="0" smtClean="0"/>
              <a:t>disturbi psichiatrici lavoro-correlati   </a:t>
            </a:r>
            <a:r>
              <a:rPr lang="it-IT" sz="2400" baseline="0" dirty="0"/>
              <a:t>(DSM 5)</a:t>
            </a:r>
            <a:endParaRPr lang="it-IT" sz="2400" dirty="0"/>
          </a:p>
        </c:rich>
      </c:tx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25234696144873"/>
          <c:y val="3.632712139754242E-2"/>
          <c:w val="0.87058046791097288"/>
          <c:h val="0.81448586927739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Disturbi da Stress-Trauma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8184646150427821E-3"/>
                  <c:y val="8.180003005775382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53,22%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A71-4EA8-9707-5513A359871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</c:f>
              <c:strCache>
                <c:ptCount val="1"/>
                <c:pt idx="0">
                  <c:v>Diagnoses</c:v>
                </c:pt>
              </c:strCache>
            </c:strRef>
          </c:cat>
          <c:val>
            <c:numRef>
              <c:f>Foglio1!$B$2</c:f>
              <c:numCache>
                <c:formatCode>0.00%</c:formatCode>
                <c:ptCount val="1"/>
                <c:pt idx="0">
                  <c:v>0.53220000000000001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35-4A7E-91D9-08562387D0D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Disturbi dell'Umore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409232307521339E-3"/>
                  <c:y val="9.088892228639321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28,93%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D66-4324-9ABE-0104BD118F4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</c:f>
              <c:strCache>
                <c:ptCount val="1"/>
                <c:pt idx="0">
                  <c:v>Diagnoses</c:v>
                </c:pt>
              </c:strCache>
            </c:strRef>
          </c:cat>
          <c:val>
            <c:numRef>
              <c:f>Foglio1!$C$2</c:f>
              <c:numCache>
                <c:formatCode>0.00%</c:formatCode>
                <c:ptCount val="1"/>
                <c:pt idx="0">
                  <c:v>0.28930000000000017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35-4A7E-91D9-08562387D0D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Disturbi d'Ansia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697441025071283E-3"/>
                  <c:y val="8.1799851142552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D66-4324-9ABE-0104BD118F4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</c:f>
              <c:strCache>
                <c:ptCount val="1"/>
                <c:pt idx="0">
                  <c:v>Diagnoses</c:v>
                </c:pt>
              </c:strCache>
            </c:strRef>
          </c:cat>
          <c:val>
            <c:numRef>
              <c:f>Foglio1!$D$2</c:f>
              <c:numCache>
                <c:formatCode>0.00%</c:formatCode>
                <c:ptCount val="1"/>
                <c:pt idx="0">
                  <c:v>0.15960000000000008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35-4A7E-91D9-08562387D0D7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Altri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1,89%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</c:f>
              <c:strCache>
                <c:ptCount val="1"/>
                <c:pt idx="0">
                  <c:v>Diagnoses</c:v>
                </c:pt>
              </c:strCache>
            </c:strRef>
          </c:cat>
          <c:val>
            <c:numRef>
              <c:f>Foglio1!$E$2</c:f>
              <c:numCache>
                <c:formatCode>0.00%</c:formatCode>
                <c:ptCount val="1"/>
                <c:pt idx="0">
                  <c:v>1.8900000000000011E-2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C35-4A7E-91D9-08562387D0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03566480"/>
        <c:axId val="203567040"/>
        <c:axId val="0"/>
      </c:bar3DChart>
      <c:catAx>
        <c:axId val="20356648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203567040"/>
        <c:crosses val="autoZero"/>
        <c:auto val="1"/>
        <c:lblAlgn val="ctr"/>
        <c:lblOffset val="100"/>
        <c:noMultiLvlLbl val="0"/>
      </c:catAx>
      <c:valAx>
        <c:axId val="203567040"/>
        <c:scaling>
          <c:orientation val="minMax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crossAx val="2035664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it-IT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odds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ratio)</a:t>
            </a:r>
          </a:p>
        </c:rich>
      </c:tx>
      <c:layout>
        <c:manualLayout>
          <c:xMode val="edge"/>
          <c:yMode val="edge"/>
          <c:x val="0.27660560863607725"/>
          <c:y val="7.1452634295114662E-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4091188941969482"/>
          <c:y val="2.0780397160172211E-2"/>
          <c:w val="0.96280373920651263"/>
          <c:h val="0.8330368727963674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Anxiety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Foglio1!$A$2:$A$4</c:f>
              <c:strCache>
                <c:ptCount val="2"/>
                <c:pt idx="0">
                  <c:v>High Work Pathogenesis</c:v>
                </c:pt>
                <c:pt idx="1">
                  <c:v>Low Work Pathogenesis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2.2999999999999998</c:v>
                </c:pt>
                <c:pt idx="1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1B5-4349-B1B7-B3D9ACA6A35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Traumatic &amp; Stress 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Foglio1!$A$2:$A$4</c:f>
              <c:strCache>
                <c:ptCount val="2"/>
                <c:pt idx="0">
                  <c:v>High Work Pathogenesis</c:v>
                </c:pt>
                <c:pt idx="1">
                  <c:v>Low Work Pathogenesis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2.6</c:v>
                </c:pt>
                <c:pt idx="1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1B5-4349-B1B7-B3D9ACA6A35C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Mood Disorders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4925" cap="rnd">
                <a:solidFill>
                  <a:srgbClr val="FFFF0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E00-4436-A4F7-8E8B66329D6D}"/>
              </c:ext>
            </c:extLst>
          </c:dPt>
          <c:cat>
            <c:strRef>
              <c:f>Foglio1!$A$2:$A$4</c:f>
              <c:strCache>
                <c:ptCount val="2"/>
                <c:pt idx="0">
                  <c:v>High Work Pathogenesis</c:v>
                </c:pt>
                <c:pt idx="1">
                  <c:v>Low Work Pathogenesis</c:v>
                </c:pt>
              </c:strCache>
            </c:strRef>
          </c:cat>
          <c:val>
            <c:numRef>
              <c:f>Foglio1!$D$2:$D$4</c:f>
              <c:numCache>
                <c:formatCode>General</c:formatCode>
                <c:ptCount val="3"/>
                <c:pt idx="0">
                  <c:v>7.8</c:v>
                </c:pt>
                <c:pt idx="1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1B5-4349-B1B7-B3D9ACA6A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531504"/>
        <c:axId val="163527584"/>
      </c:lineChart>
      <c:catAx>
        <c:axId val="16353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3527584"/>
        <c:crosses val="autoZero"/>
        <c:auto val="1"/>
        <c:lblAlgn val="ctr"/>
        <c:lblOffset val="100"/>
        <c:noMultiLvlLbl val="0"/>
      </c:catAx>
      <c:valAx>
        <c:axId val="16352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35315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39054456912219"/>
          <c:y val="0.29050938784579594"/>
          <c:w val="0.26095514850201829"/>
          <c:h val="0.30775544768109103"/>
        </c:manualLayout>
      </c:layout>
      <c:overlay val="0"/>
      <c:spPr>
        <a:solidFill>
          <a:srgbClr val="FFC0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BC19AA-A30B-4EF1-8253-D237E7C81AE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E29DCD8-11FA-458A-B7E9-00003FEC6B9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Straining</a:t>
          </a:r>
          <a:endParaRPr kumimoji="0" lang="it-IT" altLang="it-IT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8C9E8457-399A-4115-A1AD-77770C5D7F5C}" type="parTrans" cxnId="{6F2327A9-6BF4-4F7C-941A-8426F52E1079}">
      <dgm:prSet/>
      <dgm:spPr/>
      <dgm:t>
        <a:bodyPr/>
        <a:lstStyle/>
        <a:p>
          <a:endParaRPr lang="it-IT"/>
        </a:p>
      </dgm:t>
    </dgm:pt>
    <dgm:pt modelId="{232256BC-95E6-47AD-B984-BDDD205BC7A3}" type="sibTrans" cxnId="{6F2327A9-6BF4-4F7C-941A-8426F52E1079}">
      <dgm:prSet/>
      <dgm:spPr/>
      <dgm:t>
        <a:bodyPr/>
        <a:lstStyle/>
        <a:p>
          <a:endParaRPr lang="it-IT"/>
        </a:p>
      </dgm:t>
    </dgm:pt>
    <dgm:pt modelId="{B9BFE6ED-A8DF-4D9A-A0FA-12B2697DBF0A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altLang="it-IT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14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Burn-out</a:t>
          </a:r>
          <a:endParaRPr kumimoji="0" lang="it-IT" altLang="it-IT" sz="14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1A29D5C7-9016-47D2-BD11-E04D4FB8C0AA}" type="parTrans" cxnId="{975F329A-8040-4AE7-A316-7DED4ECC9ECB}">
      <dgm:prSet/>
      <dgm:spPr/>
      <dgm:t>
        <a:bodyPr/>
        <a:lstStyle/>
        <a:p>
          <a:endParaRPr lang="it-IT"/>
        </a:p>
      </dgm:t>
    </dgm:pt>
    <dgm:pt modelId="{11583FAF-0778-482C-93B3-2101768A5308}" type="sibTrans" cxnId="{975F329A-8040-4AE7-A316-7DED4ECC9ECB}">
      <dgm:prSet/>
      <dgm:spPr/>
      <dgm:t>
        <a:bodyPr/>
        <a:lstStyle/>
        <a:p>
          <a:endParaRPr lang="it-IT"/>
        </a:p>
      </dgm:t>
    </dgm:pt>
    <dgm:pt modelId="{211313B7-B357-4EEA-81EF-34944E625FC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Mobbing Strategico</a:t>
          </a:r>
          <a:endParaRPr kumimoji="0" lang="it-IT" altLang="it-IT" sz="16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9525753E-A6E6-40A5-B4E5-251F9CDA4D13}" type="parTrans" cxnId="{269DCE3A-43E4-4192-B84C-EEAC30ECF81A}">
      <dgm:prSet/>
      <dgm:spPr/>
      <dgm:t>
        <a:bodyPr/>
        <a:lstStyle/>
        <a:p>
          <a:endParaRPr lang="it-IT"/>
        </a:p>
      </dgm:t>
    </dgm:pt>
    <dgm:pt modelId="{703956A8-9BF8-461F-A3A7-F4906E0DB62A}" type="sibTrans" cxnId="{269DCE3A-43E4-4192-B84C-EEAC30ECF81A}">
      <dgm:prSet/>
      <dgm:spPr/>
      <dgm:t>
        <a:bodyPr/>
        <a:lstStyle/>
        <a:p>
          <a:endParaRPr lang="it-IT"/>
        </a:p>
      </dgm:t>
    </dgm:pt>
    <dgm:pt modelId="{B7627676-BF60-48F3-B43E-746F857A2A10}" type="pres">
      <dgm:prSet presAssocID="{89BC19AA-A30B-4EF1-8253-D237E7C81AEE}" presName="compositeShape" presStyleCnt="0">
        <dgm:presLayoutVars>
          <dgm:chMax val="7"/>
          <dgm:dir/>
          <dgm:resizeHandles val="exact"/>
        </dgm:presLayoutVars>
      </dgm:prSet>
      <dgm:spPr/>
    </dgm:pt>
    <dgm:pt modelId="{3B2E1048-CE9C-430D-98A9-D65EC5C34A8C}" type="pres">
      <dgm:prSet presAssocID="{5E29DCD8-11FA-458A-B7E9-00003FEC6B96}" presName="circ1" presStyleLbl="vennNode1" presStyleIdx="0" presStyleCnt="3"/>
      <dgm:spPr/>
      <dgm:t>
        <a:bodyPr/>
        <a:lstStyle/>
        <a:p>
          <a:endParaRPr lang="it-IT"/>
        </a:p>
      </dgm:t>
    </dgm:pt>
    <dgm:pt modelId="{659EDB6F-208C-48A8-9481-E999204A4778}" type="pres">
      <dgm:prSet presAssocID="{5E29DCD8-11FA-458A-B7E9-00003FEC6B9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9BE4B6-AC27-4B0D-AF2E-879C7A6A81F1}" type="pres">
      <dgm:prSet presAssocID="{B9BFE6ED-A8DF-4D9A-A0FA-12B2697DBF0A}" presName="circ2" presStyleLbl="vennNode1" presStyleIdx="1" presStyleCnt="3" custScaleX="98137" custScaleY="90601" custLinFactNeighborX="14566" custLinFactNeighborY="22449"/>
      <dgm:spPr/>
      <dgm:t>
        <a:bodyPr/>
        <a:lstStyle/>
        <a:p>
          <a:endParaRPr lang="it-IT"/>
        </a:p>
      </dgm:t>
    </dgm:pt>
    <dgm:pt modelId="{6220BE39-A38D-4785-990D-874A79902632}" type="pres">
      <dgm:prSet presAssocID="{B9BFE6ED-A8DF-4D9A-A0FA-12B2697DBF0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0B6009-73A2-415E-8947-1B044B218F28}" type="pres">
      <dgm:prSet presAssocID="{211313B7-B357-4EEA-81EF-34944E625FC6}" presName="circ3" presStyleLbl="vennNode1" presStyleIdx="2" presStyleCnt="3" custScaleX="161657" custScaleY="156352" custLinFactNeighborX="-38715" custLinFactNeighborY="-6374"/>
      <dgm:spPr/>
      <dgm:t>
        <a:bodyPr/>
        <a:lstStyle/>
        <a:p>
          <a:endParaRPr lang="it-IT"/>
        </a:p>
      </dgm:t>
    </dgm:pt>
    <dgm:pt modelId="{8E5631CB-236D-48BF-8028-CCAD6376F9C7}" type="pres">
      <dgm:prSet presAssocID="{211313B7-B357-4EEA-81EF-34944E625FC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69DCE3A-43E4-4192-B84C-EEAC30ECF81A}" srcId="{89BC19AA-A30B-4EF1-8253-D237E7C81AEE}" destId="{211313B7-B357-4EEA-81EF-34944E625FC6}" srcOrd="2" destOrd="0" parTransId="{9525753E-A6E6-40A5-B4E5-251F9CDA4D13}" sibTransId="{703956A8-9BF8-461F-A3A7-F4906E0DB62A}"/>
    <dgm:cxn modelId="{EB990D0E-B6F8-405D-A393-4740F9173437}" type="presOf" srcId="{89BC19AA-A30B-4EF1-8253-D237E7C81AEE}" destId="{B7627676-BF60-48F3-B43E-746F857A2A10}" srcOrd="0" destOrd="0" presId="urn:microsoft.com/office/officeart/2005/8/layout/venn1"/>
    <dgm:cxn modelId="{818EBBEE-47A5-4525-84E3-02F803949C27}" type="presOf" srcId="{5E29DCD8-11FA-458A-B7E9-00003FEC6B96}" destId="{659EDB6F-208C-48A8-9481-E999204A4778}" srcOrd="1" destOrd="0" presId="urn:microsoft.com/office/officeart/2005/8/layout/venn1"/>
    <dgm:cxn modelId="{C75E063E-774D-42E2-B7F2-91AA25BB443B}" type="presOf" srcId="{B9BFE6ED-A8DF-4D9A-A0FA-12B2697DBF0A}" destId="{6220BE39-A38D-4785-990D-874A79902632}" srcOrd="1" destOrd="0" presId="urn:microsoft.com/office/officeart/2005/8/layout/venn1"/>
    <dgm:cxn modelId="{C97357AB-E7E3-4D7D-8256-829330A0C78D}" type="presOf" srcId="{211313B7-B357-4EEA-81EF-34944E625FC6}" destId="{960B6009-73A2-415E-8947-1B044B218F28}" srcOrd="0" destOrd="0" presId="urn:microsoft.com/office/officeart/2005/8/layout/venn1"/>
    <dgm:cxn modelId="{975F329A-8040-4AE7-A316-7DED4ECC9ECB}" srcId="{89BC19AA-A30B-4EF1-8253-D237E7C81AEE}" destId="{B9BFE6ED-A8DF-4D9A-A0FA-12B2697DBF0A}" srcOrd="1" destOrd="0" parTransId="{1A29D5C7-9016-47D2-BD11-E04D4FB8C0AA}" sibTransId="{11583FAF-0778-482C-93B3-2101768A5308}"/>
    <dgm:cxn modelId="{36FB4D80-DFDC-4346-8B16-E1B960A8A7CD}" type="presOf" srcId="{B9BFE6ED-A8DF-4D9A-A0FA-12B2697DBF0A}" destId="{509BE4B6-AC27-4B0D-AF2E-879C7A6A81F1}" srcOrd="0" destOrd="0" presId="urn:microsoft.com/office/officeart/2005/8/layout/venn1"/>
    <dgm:cxn modelId="{6F2327A9-6BF4-4F7C-941A-8426F52E1079}" srcId="{89BC19AA-A30B-4EF1-8253-D237E7C81AEE}" destId="{5E29DCD8-11FA-458A-B7E9-00003FEC6B96}" srcOrd="0" destOrd="0" parTransId="{8C9E8457-399A-4115-A1AD-77770C5D7F5C}" sibTransId="{232256BC-95E6-47AD-B984-BDDD205BC7A3}"/>
    <dgm:cxn modelId="{68DC646D-C963-4F74-AD9E-595AF02FE9F0}" type="presOf" srcId="{211313B7-B357-4EEA-81EF-34944E625FC6}" destId="{8E5631CB-236D-48BF-8028-CCAD6376F9C7}" srcOrd="1" destOrd="0" presId="urn:microsoft.com/office/officeart/2005/8/layout/venn1"/>
    <dgm:cxn modelId="{D37C68D7-7A97-4ABA-BD4F-10616363CE98}" type="presOf" srcId="{5E29DCD8-11FA-458A-B7E9-00003FEC6B96}" destId="{3B2E1048-CE9C-430D-98A9-D65EC5C34A8C}" srcOrd="0" destOrd="0" presId="urn:microsoft.com/office/officeart/2005/8/layout/venn1"/>
    <dgm:cxn modelId="{1167D56E-E37F-43EE-8162-B3F14A2AC9AF}" type="presParOf" srcId="{B7627676-BF60-48F3-B43E-746F857A2A10}" destId="{3B2E1048-CE9C-430D-98A9-D65EC5C34A8C}" srcOrd="0" destOrd="0" presId="urn:microsoft.com/office/officeart/2005/8/layout/venn1"/>
    <dgm:cxn modelId="{A37D2283-5958-4CBE-9972-E38FF08655D5}" type="presParOf" srcId="{B7627676-BF60-48F3-B43E-746F857A2A10}" destId="{659EDB6F-208C-48A8-9481-E999204A4778}" srcOrd="1" destOrd="0" presId="urn:microsoft.com/office/officeart/2005/8/layout/venn1"/>
    <dgm:cxn modelId="{9101C388-72DE-4628-B2EE-0E0086DCB09C}" type="presParOf" srcId="{B7627676-BF60-48F3-B43E-746F857A2A10}" destId="{509BE4B6-AC27-4B0D-AF2E-879C7A6A81F1}" srcOrd="2" destOrd="0" presId="urn:microsoft.com/office/officeart/2005/8/layout/venn1"/>
    <dgm:cxn modelId="{5FE712A8-136E-46C2-8F94-2D287E89A8BA}" type="presParOf" srcId="{B7627676-BF60-48F3-B43E-746F857A2A10}" destId="{6220BE39-A38D-4785-990D-874A79902632}" srcOrd="3" destOrd="0" presId="urn:microsoft.com/office/officeart/2005/8/layout/venn1"/>
    <dgm:cxn modelId="{F73D2524-A948-473D-A5D0-E7AB4C96C8F4}" type="presParOf" srcId="{B7627676-BF60-48F3-B43E-746F857A2A10}" destId="{960B6009-73A2-415E-8947-1B044B218F28}" srcOrd="4" destOrd="0" presId="urn:microsoft.com/office/officeart/2005/8/layout/venn1"/>
    <dgm:cxn modelId="{59E7C186-ABD0-475A-996C-E4C3B76F0372}" type="presParOf" srcId="{B7627676-BF60-48F3-B43E-746F857A2A10}" destId="{8E5631CB-236D-48BF-8028-CCAD6376F9C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F223A3-FC57-4E78-BDDA-05D2D4626F6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941A9BFC-3D3B-4365-985C-9767D474F5C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altLang="it-IT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3CE59B20-4F72-45AB-B319-2BC5DE582C65}" type="parTrans" cxnId="{65BD6A9D-0F8E-464A-8D08-EA6ABE3A798A}">
      <dgm:prSet/>
      <dgm:spPr/>
      <dgm:t>
        <a:bodyPr/>
        <a:lstStyle/>
        <a:p>
          <a:endParaRPr lang="it-IT"/>
        </a:p>
      </dgm:t>
    </dgm:pt>
    <dgm:pt modelId="{817F5102-E783-403C-B2C2-A9D0B87F420F}" type="sibTrans" cxnId="{65BD6A9D-0F8E-464A-8D08-EA6ABE3A798A}">
      <dgm:prSet/>
      <dgm:spPr/>
      <dgm:t>
        <a:bodyPr/>
        <a:lstStyle/>
        <a:p>
          <a:endParaRPr lang="it-IT"/>
        </a:p>
      </dgm:t>
    </dgm:pt>
    <dgm:pt modelId="{8B65744B-4414-497C-A227-2A0A21F7490C}" type="pres">
      <dgm:prSet presAssocID="{ACF223A3-FC57-4E78-BDDA-05D2D4626F6A}" presName="compositeShape" presStyleCnt="0">
        <dgm:presLayoutVars>
          <dgm:chMax val="7"/>
          <dgm:dir/>
          <dgm:resizeHandles val="exact"/>
        </dgm:presLayoutVars>
      </dgm:prSet>
      <dgm:spPr/>
    </dgm:pt>
    <dgm:pt modelId="{2E75C969-A3F2-427D-818B-EDB6528CF3D3}" type="pres">
      <dgm:prSet presAssocID="{941A9BFC-3D3B-4365-985C-9767D474F5C8}" presName="circ1TxSh" presStyleLbl="vennNode1" presStyleIdx="0" presStyleCnt="1" custLinFactNeighborX="228" custLinFactNeighborY="-2772"/>
      <dgm:spPr/>
      <dgm:t>
        <a:bodyPr/>
        <a:lstStyle/>
        <a:p>
          <a:endParaRPr lang="it-IT"/>
        </a:p>
      </dgm:t>
    </dgm:pt>
  </dgm:ptLst>
  <dgm:cxnLst>
    <dgm:cxn modelId="{65BD6A9D-0F8E-464A-8D08-EA6ABE3A798A}" srcId="{ACF223A3-FC57-4E78-BDDA-05D2D4626F6A}" destId="{941A9BFC-3D3B-4365-985C-9767D474F5C8}" srcOrd="0" destOrd="0" parTransId="{3CE59B20-4F72-45AB-B319-2BC5DE582C65}" sibTransId="{817F5102-E783-403C-B2C2-A9D0B87F420F}"/>
    <dgm:cxn modelId="{19C3A243-08D9-4122-AD4B-EDADA6AC4B3B}" type="presOf" srcId="{941A9BFC-3D3B-4365-985C-9767D474F5C8}" destId="{2E75C969-A3F2-427D-818B-EDB6528CF3D3}" srcOrd="0" destOrd="0" presId="urn:microsoft.com/office/officeart/2005/8/layout/venn1"/>
    <dgm:cxn modelId="{B1DEB670-3EB0-4124-8321-EC64441CF941}" type="presOf" srcId="{ACF223A3-FC57-4E78-BDDA-05D2D4626F6A}" destId="{8B65744B-4414-497C-A227-2A0A21F7490C}" srcOrd="0" destOrd="0" presId="urn:microsoft.com/office/officeart/2005/8/layout/venn1"/>
    <dgm:cxn modelId="{C59FE3C0-3821-4FE6-B429-3E36538147A2}" type="presParOf" srcId="{8B65744B-4414-497C-A227-2A0A21F7490C}" destId="{2E75C969-A3F2-427D-818B-EDB6528CF3D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B80A07-1E9A-4CB0-8A35-DC61357AE39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5CF3ECC-FE2F-4972-89E1-024C5623BE7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altLang="it-IT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1FA06865-6085-491E-A65C-B6F81B6236D3}" type="parTrans" cxnId="{5DBFBE6C-3DD7-4AF1-A928-EB2FA0FCC6A6}">
      <dgm:prSet/>
      <dgm:spPr/>
      <dgm:t>
        <a:bodyPr/>
        <a:lstStyle/>
        <a:p>
          <a:endParaRPr lang="it-IT"/>
        </a:p>
      </dgm:t>
    </dgm:pt>
    <dgm:pt modelId="{9E59982D-0CD2-494E-970D-9B52D759E412}" type="sibTrans" cxnId="{5DBFBE6C-3DD7-4AF1-A928-EB2FA0FCC6A6}">
      <dgm:prSet/>
      <dgm:spPr/>
      <dgm:t>
        <a:bodyPr/>
        <a:lstStyle/>
        <a:p>
          <a:endParaRPr lang="it-IT"/>
        </a:p>
      </dgm:t>
    </dgm:pt>
    <dgm:pt modelId="{1C81BA94-B4E1-4043-B3A0-DCC29B327F22}" type="pres">
      <dgm:prSet presAssocID="{0EB80A07-1E9A-4CB0-8A35-DC61357AE391}" presName="compositeShape" presStyleCnt="0">
        <dgm:presLayoutVars>
          <dgm:chMax val="7"/>
          <dgm:dir/>
          <dgm:resizeHandles val="exact"/>
        </dgm:presLayoutVars>
      </dgm:prSet>
      <dgm:spPr/>
    </dgm:pt>
    <dgm:pt modelId="{1C57E727-ACCC-4186-8B95-FF84B0893C95}" type="pres">
      <dgm:prSet presAssocID="{E5CF3ECC-FE2F-4972-89E1-024C5623BE76}" presName="circ1TxSh" presStyleLbl="vennNode1" presStyleIdx="0" presStyleCnt="1" custScaleX="106427" custLinFactNeighborX="-2942" custLinFactNeighborY="15441"/>
      <dgm:spPr/>
      <dgm:t>
        <a:bodyPr/>
        <a:lstStyle/>
        <a:p>
          <a:endParaRPr lang="it-IT"/>
        </a:p>
      </dgm:t>
    </dgm:pt>
  </dgm:ptLst>
  <dgm:cxnLst>
    <dgm:cxn modelId="{7801D405-EB4B-4694-B6A7-04DD14B8C915}" type="presOf" srcId="{0EB80A07-1E9A-4CB0-8A35-DC61357AE391}" destId="{1C81BA94-B4E1-4043-B3A0-DCC29B327F22}" srcOrd="0" destOrd="0" presId="urn:microsoft.com/office/officeart/2005/8/layout/venn1"/>
    <dgm:cxn modelId="{6DDF4F25-D390-4C58-87B1-C805EC7139F5}" type="presOf" srcId="{E5CF3ECC-FE2F-4972-89E1-024C5623BE76}" destId="{1C57E727-ACCC-4186-8B95-FF84B0893C95}" srcOrd="0" destOrd="0" presId="urn:microsoft.com/office/officeart/2005/8/layout/venn1"/>
    <dgm:cxn modelId="{5DBFBE6C-3DD7-4AF1-A928-EB2FA0FCC6A6}" srcId="{0EB80A07-1E9A-4CB0-8A35-DC61357AE391}" destId="{E5CF3ECC-FE2F-4972-89E1-024C5623BE76}" srcOrd="0" destOrd="0" parTransId="{1FA06865-6085-491E-A65C-B6F81B6236D3}" sibTransId="{9E59982D-0CD2-494E-970D-9B52D759E412}"/>
    <dgm:cxn modelId="{2925BBFE-0005-4FC4-95A2-FC079781CC4C}" type="presParOf" srcId="{1C81BA94-B4E1-4043-B3A0-DCC29B327F22}" destId="{1C57E727-ACCC-4186-8B95-FF84B0893C9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E05C01-4FBE-4FFC-B9A4-229AB4F1915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4A353859-FAAD-495C-96E3-41F9DCDF2EA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altLang="it-IT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endParaRPr>
        </a:p>
      </dgm:t>
    </dgm:pt>
    <dgm:pt modelId="{A5EA9A3B-8A7D-4CBC-B22B-38884C2257EA}" type="parTrans" cxnId="{B7542EC0-ED1E-45E6-A52D-81CCF54B0386}">
      <dgm:prSet/>
      <dgm:spPr/>
      <dgm:t>
        <a:bodyPr/>
        <a:lstStyle/>
        <a:p>
          <a:endParaRPr lang="it-IT"/>
        </a:p>
      </dgm:t>
    </dgm:pt>
    <dgm:pt modelId="{72C809F5-6022-4C4C-B797-F2734FC9F1FE}" type="sibTrans" cxnId="{B7542EC0-ED1E-45E6-A52D-81CCF54B0386}">
      <dgm:prSet/>
      <dgm:spPr/>
      <dgm:t>
        <a:bodyPr/>
        <a:lstStyle/>
        <a:p>
          <a:endParaRPr lang="it-IT"/>
        </a:p>
      </dgm:t>
    </dgm:pt>
    <dgm:pt modelId="{8F7499DD-5B60-458D-B89B-D38F8B7CAAE5}" type="pres">
      <dgm:prSet presAssocID="{EBE05C01-4FBE-4FFC-B9A4-229AB4F1915A}" presName="compositeShape" presStyleCnt="0">
        <dgm:presLayoutVars>
          <dgm:chMax val="7"/>
          <dgm:dir/>
          <dgm:resizeHandles val="exact"/>
        </dgm:presLayoutVars>
      </dgm:prSet>
      <dgm:spPr/>
    </dgm:pt>
    <dgm:pt modelId="{D2F0730E-A0A7-48F9-ADF7-7AC531195901}" type="pres">
      <dgm:prSet presAssocID="{4A353859-FAAD-495C-96E3-41F9DCDF2EAD}" presName="circ1TxSh" presStyleLbl="vennNode1" presStyleIdx="0" presStyleCnt="1"/>
      <dgm:spPr/>
      <dgm:t>
        <a:bodyPr/>
        <a:lstStyle/>
        <a:p>
          <a:endParaRPr lang="it-IT"/>
        </a:p>
      </dgm:t>
    </dgm:pt>
  </dgm:ptLst>
  <dgm:cxnLst>
    <dgm:cxn modelId="{CFA1654B-89DB-4BA0-BB41-998F6B59F549}" type="presOf" srcId="{4A353859-FAAD-495C-96E3-41F9DCDF2EAD}" destId="{D2F0730E-A0A7-48F9-ADF7-7AC531195901}" srcOrd="0" destOrd="0" presId="urn:microsoft.com/office/officeart/2005/8/layout/venn1"/>
    <dgm:cxn modelId="{84DCDED7-933C-4B34-A35F-587909EEF509}" type="presOf" srcId="{EBE05C01-4FBE-4FFC-B9A4-229AB4F1915A}" destId="{8F7499DD-5B60-458D-B89B-D38F8B7CAAE5}" srcOrd="0" destOrd="0" presId="urn:microsoft.com/office/officeart/2005/8/layout/venn1"/>
    <dgm:cxn modelId="{B7542EC0-ED1E-45E6-A52D-81CCF54B0386}" srcId="{EBE05C01-4FBE-4FFC-B9A4-229AB4F1915A}" destId="{4A353859-FAAD-495C-96E3-41F9DCDF2EAD}" srcOrd="0" destOrd="0" parTransId="{A5EA9A3B-8A7D-4CBC-B22B-38884C2257EA}" sibTransId="{72C809F5-6022-4C4C-B797-F2734FC9F1FE}"/>
    <dgm:cxn modelId="{D07B70CA-3F50-4B72-80E4-5FA03DA4D025}" type="presParOf" srcId="{8F7499DD-5B60-458D-B89B-D38F8B7CAAE5}" destId="{D2F0730E-A0A7-48F9-ADF7-7AC53119590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78F077-8B4F-461A-851E-9C04C5008C6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6B4E7D9-56E7-497F-8314-B585AA005F1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Garamond" pitchFamily="18" charset="0"/>
          </a:endParaRPr>
        </a:p>
      </dgm:t>
    </dgm:pt>
    <dgm:pt modelId="{216C015A-FE82-4EA3-AB23-01572F2BBC7A}" type="parTrans" cxnId="{5607D7EB-A08F-479B-926A-43FBE266B18C}">
      <dgm:prSet/>
      <dgm:spPr/>
      <dgm:t>
        <a:bodyPr/>
        <a:lstStyle/>
        <a:p>
          <a:endParaRPr lang="it-IT"/>
        </a:p>
      </dgm:t>
    </dgm:pt>
    <dgm:pt modelId="{EDC89D29-0913-469D-B428-B2290E5CB609}" type="sibTrans" cxnId="{5607D7EB-A08F-479B-926A-43FBE266B18C}">
      <dgm:prSet/>
      <dgm:spPr/>
      <dgm:t>
        <a:bodyPr/>
        <a:lstStyle/>
        <a:p>
          <a:endParaRPr lang="it-IT"/>
        </a:p>
      </dgm:t>
    </dgm:pt>
    <dgm:pt modelId="{C6EC574D-5245-4402-A2A9-0A9FA2C49590}" type="pres">
      <dgm:prSet presAssocID="{9F78F077-8B4F-461A-851E-9C04C5008C6E}" presName="compositeShape" presStyleCnt="0">
        <dgm:presLayoutVars>
          <dgm:chMax val="7"/>
          <dgm:dir/>
          <dgm:resizeHandles val="exact"/>
        </dgm:presLayoutVars>
      </dgm:prSet>
      <dgm:spPr/>
    </dgm:pt>
    <dgm:pt modelId="{7FC3CF0A-52AA-4914-84EA-EE5D72A91615}" type="pres">
      <dgm:prSet presAssocID="{66B4E7D9-56E7-497F-8314-B585AA005F16}" presName="circ1TxSh" presStyleLbl="vennNode1" presStyleIdx="0" presStyleCnt="1" custScaleX="107514" custScaleY="100000" custLinFactNeighborX="10900" custLinFactNeighborY="4297"/>
      <dgm:spPr/>
      <dgm:t>
        <a:bodyPr/>
        <a:lstStyle/>
        <a:p>
          <a:endParaRPr lang="it-IT"/>
        </a:p>
      </dgm:t>
    </dgm:pt>
  </dgm:ptLst>
  <dgm:cxnLst>
    <dgm:cxn modelId="{C631FC1A-691E-45B7-9848-D7CBCBB754E6}" type="presOf" srcId="{9F78F077-8B4F-461A-851E-9C04C5008C6E}" destId="{C6EC574D-5245-4402-A2A9-0A9FA2C49590}" srcOrd="0" destOrd="0" presId="urn:microsoft.com/office/officeart/2005/8/layout/venn1"/>
    <dgm:cxn modelId="{7BD4735F-F5F7-4397-9F37-B454E4F0EF4D}" type="presOf" srcId="{66B4E7D9-56E7-497F-8314-B585AA005F16}" destId="{7FC3CF0A-52AA-4914-84EA-EE5D72A91615}" srcOrd="0" destOrd="0" presId="urn:microsoft.com/office/officeart/2005/8/layout/venn1"/>
    <dgm:cxn modelId="{5607D7EB-A08F-479B-926A-43FBE266B18C}" srcId="{9F78F077-8B4F-461A-851E-9C04C5008C6E}" destId="{66B4E7D9-56E7-497F-8314-B585AA005F16}" srcOrd="0" destOrd="0" parTransId="{216C015A-FE82-4EA3-AB23-01572F2BBC7A}" sibTransId="{EDC89D29-0913-469D-B428-B2290E5CB609}"/>
    <dgm:cxn modelId="{B88469FF-0E2A-4CC3-9794-DDABEFD8D9CD}" type="presParOf" srcId="{C6EC574D-5245-4402-A2A9-0A9FA2C49590}" destId="{7FC3CF0A-52AA-4914-84EA-EE5D72A9161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D87E22-8A09-4554-A0ED-0A577FDA58AA}" type="doc">
      <dgm:prSet loTypeId="urn:microsoft.com/office/officeart/2005/8/layout/cycle4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A97E45B-7539-47B4-BC4C-C887E36BD0E2}">
      <dgm:prSet phldrT="[Testo]"/>
      <dgm:spPr/>
      <dgm:t>
        <a:bodyPr/>
        <a:lstStyle/>
        <a:p>
          <a:r>
            <a:rPr lang="it-IT" dirty="0" smtClean="0">
              <a:latin typeface="Times New Roman" pitchFamily="18" charset="0"/>
              <a:cs typeface="Times New Roman" pitchFamily="18" charset="0"/>
            </a:rPr>
            <a:t>Psichiatrici</a:t>
          </a:r>
          <a:endParaRPr lang="it-IT" dirty="0">
            <a:latin typeface="Times New Roman" pitchFamily="18" charset="0"/>
            <a:cs typeface="Times New Roman" pitchFamily="18" charset="0"/>
          </a:endParaRPr>
        </a:p>
      </dgm:t>
    </dgm:pt>
    <dgm:pt modelId="{9E703694-1808-4D1C-A6B3-EF85819FE324}" type="parTrans" cxnId="{5C22C3A9-D004-46C8-BB45-2E4F9581E1F7}">
      <dgm:prSet/>
      <dgm:spPr/>
      <dgm:t>
        <a:bodyPr/>
        <a:lstStyle/>
        <a:p>
          <a:endParaRPr lang="it-IT"/>
        </a:p>
      </dgm:t>
    </dgm:pt>
    <dgm:pt modelId="{57A50213-EDF3-41FE-B060-26585E2307C4}" type="sibTrans" cxnId="{5C22C3A9-D004-46C8-BB45-2E4F9581E1F7}">
      <dgm:prSet/>
      <dgm:spPr/>
      <dgm:t>
        <a:bodyPr/>
        <a:lstStyle/>
        <a:p>
          <a:endParaRPr lang="it-IT"/>
        </a:p>
      </dgm:t>
    </dgm:pt>
    <dgm:pt modelId="{241B7F3A-1B36-4F98-99F0-0758A9627126}">
      <dgm:prSet phldrT="[Testo]" custT="1"/>
      <dgm:spPr/>
      <dgm:t>
        <a:bodyPr/>
        <a:lstStyle/>
        <a:p>
          <a:r>
            <a:rPr lang="it-IT" sz="1600" dirty="0" smtClean="0">
              <a:latin typeface="Times New Roman" pitchFamily="18" charset="0"/>
              <a:cs typeface="Times New Roman" pitchFamily="18" charset="0"/>
            </a:rPr>
            <a:t>Disturbi Depressivi</a:t>
          </a:r>
          <a:endParaRPr lang="it-IT" sz="1600" dirty="0">
            <a:latin typeface="Times New Roman" pitchFamily="18" charset="0"/>
            <a:cs typeface="Times New Roman" pitchFamily="18" charset="0"/>
          </a:endParaRPr>
        </a:p>
      </dgm:t>
    </dgm:pt>
    <dgm:pt modelId="{37063D4A-4396-4710-91EF-2B4A28FF49B5}" type="parTrans" cxnId="{FAA1BBF0-5CC0-4D3C-AA68-4DFA42EE3560}">
      <dgm:prSet/>
      <dgm:spPr/>
      <dgm:t>
        <a:bodyPr/>
        <a:lstStyle/>
        <a:p>
          <a:endParaRPr lang="it-IT"/>
        </a:p>
      </dgm:t>
    </dgm:pt>
    <dgm:pt modelId="{26903FAB-700B-40BB-82BB-A329CACCE830}" type="sibTrans" cxnId="{FAA1BBF0-5CC0-4D3C-AA68-4DFA42EE3560}">
      <dgm:prSet/>
      <dgm:spPr/>
      <dgm:t>
        <a:bodyPr/>
        <a:lstStyle/>
        <a:p>
          <a:endParaRPr lang="it-IT"/>
        </a:p>
      </dgm:t>
    </dgm:pt>
    <dgm:pt modelId="{70D268F6-CB86-413D-97DF-945BE89FA107}">
      <dgm:prSet phldrT="[Testo]" custT="1"/>
      <dgm:spPr/>
      <dgm:t>
        <a:bodyPr/>
        <a:lstStyle/>
        <a:p>
          <a:r>
            <a:rPr lang="it-IT" sz="1600" dirty="0" smtClean="0">
              <a:latin typeface="Times New Roman" pitchFamily="18" charset="0"/>
              <a:cs typeface="Times New Roman" pitchFamily="18" charset="0"/>
            </a:rPr>
            <a:t>Sindromi Metaboliche </a:t>
          </a:r>
          <a:endParaRPr lang="it-IT" sz="1600" dirty="0">
            <a:latin typeface="Times New Roman" pitchFamily="18" charset="0"/>
            <a:cs typeface="Times New Roman" pitchFamily="18" charset="0"/>
          </a:endParaRPr>
        </a:p>
      </dgm:t>
    </dgm:pt>
    <dgm:pt modelId="{30D3432A-7676-46C4-B0FD-2045D6C0D1ED}" type="parTrans" cxnId="{52FC70DE-AD53-4E8A-8385-4AE713FDAAC0}">
      <dgm:prSet/>
      <dgm:spPr/>
      <dgm:t>
        <a:bodyPr/>
        <a:lstStyle/>
        <a:p>
          <a:endParaRPr lang="it-IT"/>
        </a:p>
      </dgm:t>
    </dgm:pt>
    <dgm:pt modelId="{991EF208-EC57-4675-8338-ADB5B1BF57E9}" type="sibTrans" cxnId="{52FC70DE-AD53-4E8A-8385-4AE713FDAAC0}">
      <dgm:prSet/>
      <dgm:spPr/>
      <dgm:t>
        <a:bodyPr/>
        <a:lstStyle/>
        <a:p>
          <a:endParaRPr lang="it-IT"/>
        </a:p>
      </dgm:t>
    </dgm:pt>
    <dgm:pt modelId="{75E776C1-40FA-4983-929C-E4237431BFA9}">
      <dgm:prSet phldrT="[Testo]"/>
      <dgm:spPr/>
      <dgm:t>
        <a:bodyPr/>
        <a:lstStyle/>
        <a:p>
          <a:r>
            <a:rPr lang="it-IT" dirty="0" smtClean="0">
              <a:latin typeface="Times New Roman" pitchFamily="18" charset="0"/>
              <a:cs typeface="Times New Roman" pitchFamily="18" charset="0"/>
            </a:rPr>
            <a:t>Costi Economici</a:t>
          </a:r>
          <a:endParaRPr lang="it-IT" dirty="0">
            <a:latin typeface="Times New Roman" pitchFamily="18" charset="0"/>
            <a:cs typeface="Times New Roman" pitchFamily="18" charset="0"/>
          </a:endParaRPr>
        </a:p>
      </dgm:t>
    </dgm:pt>
    <dgm:pt modelId="{02F5CEFC-0764-49D8-828E-47B7C83C302D}" type="parTrans" cxnId="{2E9F1134-62B8-40DE-A219-F2CD6DEDAA8A}">
      <dgm:prSet/>
      <dgm:spPr/>
      <dgm:t>
        <a:bodyPr/>
        <a:lstStyle/>
        <a:p>
          <a:endParaRPr lang="it-IT"/>
        </a:p>
      </dgm:t>
    </dgm:pt>
    <dgm:pt modelId="{D2BEEF8D-9BAA-4085-B643-AF8DBD7DFCEA}" type="sibTrans" cxnId="{2E9F1134-62B8-40DE-A219-F2CD6DEDAA8A}">
      <dgm:prSet/>
      <dgm:spPr/>
      <dgm:t>
        <a:bodyPr/>
        <a:lstStyle/>
        <a:p>
          <a:endParaRPr lang="it-IT"/>
        </a:p>
      </dgm:t>
    </dgm:pt>
    <dgm:pt modelId="{6C1B76C3-482C-4BF8-9426-151BB136C1BF}">
      <dgm:prSet phldrT="[Testo]" custT="1"/>
      <dgm:spPr/>
      <dgm:t>
        <a:bodyPr/>
        <a:lstStyle/>
        <a:p>
          <a:r>
            <a:rPr lang="it-IT" sz="1600" dirty="0" smtClean="0">
              <a:latin typeface="Times New Roman" pitchFamily="18" charset="0"/>
              <a:cs typeface="Times New Roman" pitchFamily="18" charset="0"/>
            </a:rPr>
            <a:t>Costi sanitari</a:t>
          </a:r>
          <a:endParaRPr lang="it-IT" sz="1600" dirty="0">
            <a:latin typeface="Times New Roman" pitchFamily="18" charset="0"/>
            <a:cs typeface="Times New Roman" pitchFamily="18" charset="0"/>
          </a:endParaRPr>
        </a:p>
      </dgm:t>
    </dgm:pt>
    <dgm:pt modelId="{4C98B4A3-45D1-49A8-9B35-8CC8D64F24FD}" type="parTrans" cxnId="{C44624D2-FC8A-47FB-B32A-61088BCA0510}">
      <dgm:prSet/>
      <dgm:spPr/>
      <dgm:t>
        <a:bodyPr/>
        <a:lstStyle/>
        <a:p>
          <a:endParaRPr lang="it-IT"/>
        </a:p>
      </dgm:t>
    </dgm:pt>
    <dgm:pt modelId="{0709202A-1DED-4E40-ADC6-E8050F996D79}" type="sibTrans" cxnId="{C44624D2-FC8A-47FB-B32A-61088BCA0510}">
      <dgm:prSet/>
      <dgm:spPr/>
      <dgm:t>
        <a:bodyPr/>
        <a:lstStyle/>
        <a:p>
          <a:endParaRPr lang="it-IT"/>
        </a:p>
      </dgm:t>
    </dgm:pt>
    <dgm:pt modelId="{7CE7BB4A-8A3B-4F43-AEFD-01444BF36C8C}">
      <dgm:prSet phldrT="[Testo]" custT="1"/>
      <dgm:spPr/>
      <dgm:t>
        <a:bodyPr/>
        <a:lstStyle/>
        <a:p>
          <a:endParaRPr lang="it-IT" sz="1400" dirty="0"/>
        </a:p>
        <a:p>
          <a:r>
            <a:rPr lang="it-IT" sz="2000" dirty="0" smtClean="0">
              <a:latin typeface="Times New Roman" pitchFamily="18" charset="0"/>
              <a:cs typeface="Times New Roman" pitchFamily="18" charset="0"/>
            </a:rPr>
            <a:t>Aree di Disagio Sociale:</a:t>
          </a:r>
          <a:endParaRPr lang="it-IT" sz="2000" dirty="0">
            <a:latin typeface="Times New Roman" pitchFamily="18" charset="0"/>
            <a:cs typeface="Times New Roman" pitchFamily="18" charset="0"/>
          </a:endParaRPr>
        </a:p>
        <a:p>
          <a:r>
            <a:rPr lang="it-IT" sz="1400" dirty="0" smtClean="0">
              <a:latin typeface="Times New Roman" pitchFamily="18" charset="0"/>
              <a:cs typeface="Times New Roman" pitchFamily="18" charset="0"/>
            </a:rPr>
            <a:t>Comportamentale</a:t>
          </a:r>
        </a:p>
        <a:p>
          <a:r>
            <a:rPr lang="it-IT" sz="1400" dirty="0" smtClean="0">
              <a:latin typeface="Times New Roman" pitchFamily="18" charset="0"/>
              <a:cs typeface="Times New Roman" pitchFamily="18" charset="0"/>
            </a:rPr>
            <a:t>Relazionale</a:t>
          </a:r>
        </a:p>
        <a:p>
          <a:r>
            <a:rPr lang="it-IT" sz="1400" dirty="0" smtClean="0">
              <a:latin typeface="Times New Roman" pitchFamily="18" charset="0"/>
              <a:cs typeface="Times New Roman" pitchFamily="18" charset="0"/>
            </a:rPr>
            <a:t>Esistenziale</a:t>
          </a:r>
          <a:endParaRPr lang="it-IT" sz="1400" dirty="0">
            <a:latin typeface="Times New Roman" pitchFamily="18" charset="0"/>
            <a:cs typeface="Times New Roman" pitchFamily="18" charset="0"/>
          </a:endParaRPr>
        </a:p>
      </dgm:t>
    </dgm:pt>
    <dgm:pt modelId="{EE4A300F-6059-4282-A051-32655AEC8C24}" type="parTrans" cxnId="{072E0A9E-7B28-4787-A8CE-C8F4FB3E0695}">
      <dgm:prSet/>
      <dgm:spPr/>
      <dgm:t>
        <a:bodyPr/>
        <a:lstStyle/>
        <a:p>
          <a:endParaRPr lang="it-IT"/>
        </a:p>
      </dgm:t>
    </dgm:pt>
    <dgm:pt modelId="{16687AC5-8074-4768-9FAB-83ED9AEC5C8B}" type="sibTrans" cxnId="{072E0A9E-7B28-4787-A8CE-C8F4FB3E0695}">
      <dgm:prSet/>
      <dgm:spPr/>
      <dgm:t>
        <a:bodyPr/>
        <a:lstStyle/>
        <a:p>
          <a:endParaRPr lang="it-IT"/>
        </a:p>
      </dgm:t>
    </dgm:pt>
    <dgm:pt modelId="{4C2B2AE1-D454-4FAC-9176-47824AFB99AF}">
      <dgm:prSet phldrT="[Testo]" custT="1"/>
      <dgm:spPr/>
      <dgm:t>
        <a:bodyPr/>
        <a:lstStyle/>
        <a:p>
          <a:r>
            <a:rPr lang="it-IT" sz="1600" dirty="0" smtClean="0">
              <a:latin typeface="Times New Roman" pitchFamily="18" charset="0"/>
              <a:cs typeface="Times New Roman" pitchFamily="18" charset="0"/>
            </a:rPr>
            <a:t>Problemi Familiari e  Interpersonali</a:t>
          </a:r>
          <a:endParaRPr lang="it-IT" sz="1600" dirty="0">
            <a:latin typeface="Times New Roman" pitchFamily="18" charset="0"/>
            <a:cs typeface="Times New Roman" pitchFamily="18" charset="0"/>
          </a:endParaRPr>
        </a:p>
      </dgm:t>
    </dgm:pt>
    <dgm:pt modelId="{D8898A70-3820-4636-804D-9D2BF7A6401C}" type="parTrans" cxnId="{23ED617B-BD57-4225-A768-A5861798EA2C}">
      <dgm:prSet/>
      <dgm:spPr/>
      <dgm:t>
        <a:bodyPr/>
        <a:lstStyle/>
        <a:p>
          <a:endParaRPr lang="it-IT"/>
        </a:p>
      </dgm:t>
    </dgm:pt>
    <dgm:pt modelId="{0959CEBF-339B-417A-9E4A-15107B81154A}" type="sibTrans" cxnId="{23ED617B-BD57-4225-A768-A5861798EA2C}">
      <dgm:prSet/>
      <dgm:spPr/>
      <dgm:t>
        <a:bodyPr/>
        <a:lstStyle/>
        <a:p>
          <a:endParaRPr lang="it-IT"/>
        </a:p>
      </dgm:t>
    </dgm:pt>
    <dgm:pt modelId="{CBDE3235-5D1B-4A7F-A4D8-04CB011564AE}">
      <dgm:prSet/>
      <dgm:spPr/>
      <dgm:t>
        <a:bodyPr/>
        <a:lstStyle/>
        <a:p>
          <a:endParaRPr lang="it-IT" dirty="0"/>
        </a:p>
      </dgm:t>
    </dgm:pt>
    <dgm:pt modelId="{B2A69DD8-A9CF-4350-967F-DD9061D73789}" type="parTrans" cxnId="{59CC4330-F3EB-4C2B-AE43-174D1A61F5DB}">
      <dgm:prSet/>
      <dgm:spPr/>
      <dgm:t>
        <a:bodyPr/>
        <a:lstStyle/>
        <a:p>
          <a:endParaRPr lang="it-IT"/>
        </a:p>
      </dgm:t>
    </dgm:pt>
    <dgm:pt modelId="{1D3ECB76-3891-409D-A64C-9A3CBD23490D}" type="sibTrans" cxnId="{59CC4330-F3EB-4C2B-AE43-174D1A61F5DB}">
      <dgm:prSet/>
      <dgm:spPr/>
      <dgm:t>
        <a:bodyPr/>
        <a:lstStyle/>
        <a:p>
          <a:endParaRPr lang="it-IT"/>
        </a:p>
      </dgm:t>
    </dgm:pt>
    <dgm:pt modelId="{2F211E13-901D-4BA3-8698-1C9174D512DD}">
      <dgm:prSet/>
      <dgm:spPr/>
      <dgm:t>
        <a:bodyPr/>
        <a:lstStyle/>
        <a:p>
          <a:endParaRPr lang="it-IT" dirty="0"/>
        </a:p>
      </dgm:t>
    </dgm:pt>
    <dgm:pt modelId="{76257553-E701-4AF9-BCED-7557B778CA6F}" type="parTrans" cxnId="{49258432-3E1D-4EE0-AC77-95E372B19F01}">
      <dgm:prSet/>
      <dgm:spPr/>
      <dgm:t>
        <a:bodyPr/>
        <a:lstStyle/>
        <a:p>
          <a:endParaRPr lang="it-IT"/>
        </a:p>
      </dgm:t>
    </dgm:pt>
    <dgm:pt modelId="{25F2B2EF-25B5-4285-9D16-8BE93E0FB17C}" type="sibTrans" cxnId="{49258432-3E1D-4EE0-AC77-95E372B19F01}">
      <dgm:prSet/>
      <dgm:spPr/>
      <dgm:t>
        <a:bodyPr/>
        <a:lstStyle/>
        <a:p>
          <a:endParaRPr lang="it-IT"/>
        </a:p>
      </dgm:t>
    </dgm:pt>
    <dgm:pt modelId="{8658B5BE-7D3E-489E-8344-9AAB5E927DC4}">
      <dgm:prSet phldrT="[Testo]" custT="1"/>
      <dgm:spPr/>
      <dgm:t>
        <a:bodyPr/>
        <a:lstStyle/>
        <a:p>
          <a:r>
            <a:rPr lang="it-IT" sz="1600" dirty="0" smtClean="0">
              <a:latin typeface="Times New Roman" pitchFamily="18" charset="0"/>
              <a:cs typeface="Times New Roman" pitchFamily="18" charset="0"/>
            </a:rPr>
            <a:t>Disturbi d’Ansia, del Sonno e Psicosomatici </a:t>
          </a:r>
          <a:endParaRPr lang="it-IT" sz="1600" dirty="0">
            <a:latin typeface="Times New Roman" pitchFamily="18" charset="0"/>
            <a:cs typeface="Times New Roman" pitchFamily="18" charset="0"/>
          </a:endParaRPr>
        </a:p>
      </dgm:t>
    </dgm:pt>
    <dgm:pt modelId="{B8FA29A0-82F0-4243-A706-B451C2F4A893}" type="parTrans" cxnId="{7AC892BE-7D73-4198-8AED-C7E7167959A9}">
      <dgm:prSet/>
      <dgm:spPr/>
      <dgm:t>
        <a:bodyPr/>
        <a:lstStyle/>
        <a:p>
          <a:endParaRPr lang="it-IT"/>
        </a:p>
      </dgm:t>
    </dgm:pt>
    <dgm:pt modelId="{4CF4A466-36CF-4039-8F2A-A43EDAF5396A}" type="sibTrans" cxnId="{7AC892BE-7D73-4198-8AED-C7E7167959A9}">
      <dgm:prSet/>
      <dgm:spPr/>
      <dgm:t>
        <a:bodyPr/>
        <a:lstStyle/>
        <a:p>
          <a:endParaRPr lang="it-IT"/>
        </a:p>
      </dgm:t>
    </dgm:pt>
    <dgm:pt modelId="{637DFC67-8A8D-4EAE-96C1-DFDA924A14B5}">
      <dgm:prSet phldrT="[Testo]" custT="1"/>
      <dgm:spPr/>
      <dgm:t>
        <a:bodyPr/>
        <a:lstStyle/>
        <a:p>
          <a:r>
            <a:rPr lang="it-IT" sz="1600" dirty="0" smtClean="0">
              <a:latin typeface="Times New Roman" pitchFamily="18" charset="0"/>
              <a:cs typeface="Times New Roman" pitchFamily="18" charset="0"/>
            </a:rPr>
            <a:t>Suicidio</a:t>
          </a:r>
          <a:endParaRPr lang="it-IT" sz="1600" dirty="0">
            <a:latin typeface="Times New Roman" pitchFamily="18" charset="0"/>
            <a:cs typeface="Times New Roman" pitchFamily="18" charset="0"/>
          </a:endParaRPr>
        </a:p>
      </dgm:t>
    </dgm:pt>
    <dgm:pt modelId="{C43AD67B-BFCC-4CA6-A5A4-083C991FD721}" type="parTrans" cxnId="{49B57CA4-6410-4291-9169-DF857C917132}">
      <dgm:prSet/>
      <dgm:spPr/>
      <dgm:t>
        <a:bodyPr/>
        <a:lstStyle/>
        <a:p>
          <a:endParaRPr lang="it-IT"/>
        </a:p>
      </dgm:t>
    </dgm:pt>
    <dgm:pt modelId="{C16F5801-EEF5-431A-95DA-824154D5E6A7}" type="sibTrans" cxnId="{49B57CA4-6410-4291-9169-DF857C917132}">
      <dgm:prSet/>
      <dgm:spPr/>
      <dgm:t>
        <a:bodyPr/>
        <a:lstStyle/>
        <a:p>
          <a:endParaRPr lang="it-IT"/>
        </a:p>
      </dgm:t>
    </dgm:pt>
    <dgm:pt modelId="{9A14876B-9602-4460-BAE5-453EB3565A8E}">
      <dgm:prSet phldrT="[Testo]" custT="1"/>
      <dgm:spPr/>
      <dgm:t>
        <a:bodyPr/>
        <a:lstStyle/>
        <a:p>
          <a:r>
            <a:rPr lang="it-IT" sz="1600" dirty="0" smtClean="0">
              <a:latin typeface="Times New Roman" pitchFamily="18" charset="0"/>
              <a:cs typeface="Times New Roman" pitchFamily="18" charset="0"/>
            </a:rPr>
            <a:t>Deficit Cognitivo</a:t>
          </a:r>
          <a:endParaRPr lang="it-IT" sz="1600" dirty="0">
            <a:latin typeface="Times New Roman" pitchFamily="18" charset="0"/>
            <a:cs typeface="Times New Roman" pitchFamily="18" charset="0"/>
          </a:endParaRPr>
        </a:p>
      </dgm:t>
    </dgm:pt>
    <dgm:pt modelId="{DA70CF4F-CA68-4AFE-B2E8-0ED4D0D88BD8}" type="parTrans" cxnId="{3C76FFCF-5E09-44E7-8CA5-BF0E560E6019}">
      <dgm:prSet/>
      <dgm:spPr/>
      <dgm:t>
        <a:bodyPr/>
        <a:lstStyle/>
        <a:p>
          <a:endParaRPr lang="it-IT"/>
        </a:p>
      </dgm:t>
    </dgm:pt>
    <dgm:pt modelId="{90F80F0D-4585-4F89-AE32-45D798F57AA3}" type="sibTrans" cxnId="{3C76FFCF-5E09-44E7-8CA5-BF0E560E6019}">
      <dgm:prSet/>
      <dgm:spPr/>
      <dgm:t>
        <a:bodyPr/>
        <a:lstStyle/>
        <a:p>
          <a:endParaRPr lang="it-IT"/>
        </a:p>
      </dgm:t>
    </dgm:pt>
    <dgm:pt modelId="{C3BA530F-B8C8-488F-885B-86E28EFC3AA1}">
      <dgm:prSet phldrT="[Testo]" custT="1"/>
      <dgm:spPr/>
      <dgm:t>
        <a:bodyPr/>
        <a:lstStyle/>
        <a:p>
          <a:r>
            <a:rPr lang="it-IT" sz="1600" dirty="0" smtClean="0">
              <a:latin typeface="Times New Roman" pitchFamily="18" charset="0"/>
              <a:cs typeface="Times New Roman" pitchFamily="18" charset="0"/>
            </a:rPr>
            <a:t>Tabagismo</a:t>
          </a:r>
          <a:endParaRPr lang="it-IT" sz="1600" dirty="0">
            <a:latin typeface="Times New Roman" pitchFamily="18" charset="0"/>
            <a:cs typeface="Times New Roman" pitchFamily="18" charset="0"/>
          </a:endParaRPr>
        </a:p>
      </dgm:t>
    </dgm:pt>
    <dgm:pt modelId="{4BD404DE-1AE9-4F5E-A5D1-BCB8AE96370B}" type="parTrans" cxnId="{4C26B4E3-5E76-4996-AA1B-32BC5BC57A15}">
      <dgm:prSet/>
      <dgm:spPr/>
      <dgm:t>
        <a:bodyPr/>
        <a:lstStyle/>
        <a:p>
          <a:endParaRPr lang="it-IT"/>
        </a:p>
      </dgm:t>
    </dgm:pt>
    <dgm:pt modelId="{88B70312-1CCF-4B36-9518-5F67AEE8F7A3}" type="sibTrans" cxnId="{4C26B4E3-5E76-4996-AA1B-32BC5BC57A15}">
      <dgm:prSet/>
      <dgm:spPr/>
      <dgm:t>
        <a:bodyPr/>
        <a:lstStyle/>
        <a:p>
          <a:endParaRPr lang="it-IT"/>
        </a:p>
      </dgm:t>
    </dgm:pt>
    <dgm:pt modelId="{1C71D541-3872-4D9F-BB58-AF139247F7B7}">
      <dgm:prSet phldrT="[Testo]" custT="1"/>
      <dgm:spPr/>
      <dgm:t>
        <a:bodyPr/>
        <a:lstStyle/>
        <a:p>
          <a:r>
            <a:rPr lang="it-IT" sz="1600" dirty="0" smtClean="0">
              <a:latin typeface="Times New Roman" pitchFamily="18" charset="0"/>
              <a:cs typeface="Times New Roman" pitchFamily="18" charset="0"/>
            </a:rPr>
            <a:t>Abuso/Dipendenza da Alcol/Droghe</a:t>
          </a:r>
          <a:endParaRPr lang="it-IT" sz="1600" dirty="0">
            <a:latin typeface="Times New Roman" pitchFamily="18" charset="0"/>
            <a:cs typeface="Times New Roman" pitchFamily="18" charset="0"/>
          </a:endParaRPr>
        </a:p>
      </dgm:t>
    </dgm:pt>
    <dgm:pt modelId="{B240737D-F036-4BCB-87E7-7DFE3ACF9BD2}" type="parTrans" cxnId="{BE8A1772-F29C-4EA7-9547-42FBF45C31D8}">
      <dgm:prSet/>
      <dgm:spPr/>
      <dgm:t>
        <a:bodyPr/>
        <a:lstStyle/>
        <a:p>
          <a:endParaRPr lang="it-IT"/>
        </a:p>
      </dgm:t>
    </dgm:pt>
    <dgm:pt modelId="{11759F68-90E5-4B12-8A88-C67E7BA06113}" type="sibTrans" cxnId="{BE8A1772-F29C-4EA7-9547-42FBF45C31D8}">
      <dgm:prSet/>
      <dgm:spPr/>
      <dgm:t>
        <a:bodyPr/>
        <a:lstStyle/>
        <a:p>
          <a:endParaRPr lang="it-IT"/>
        </a:p>
      </dgm:t>
    </dgm:pt>
    <dgm:pt modelId="{2A6D7F72-FB28-4902-AE55-729A743732E4}">
      <dgm:prSet phldrT="[Testo]" custT="1"/>
      <dgm:spPr/>
      <dgm:t>
        <a:bodyPr/>
        <a:lstStyle/>
        <a:p>
          <a:r>
            <a:rPr lang="it-IT" sz="1500" dirty="0" smtClean="0">
              <a:latin typeface="Times New Roman" pitchFamily="18" charset="0"/>
              <a:cs typeface="Times New Roman" pitchFamily="18" charset="0"/>
            </a:rPr>
            <a:t> Disturbi da Stress /Trauma </a:t>
          </a:r>
          <a:endParaRPr lang="it-IT" sz="1500" dirty="0">
            <a:latin typeface="Times New Roman" pitchFamily="18" charset="0"/>
            <a:cs typeface="Times New Roman" pitchFamily="18" charset="0"/>
          </a:endParaRPr>
        </a:p>
      </dgm:t>
    </dgm:pt>
    <dgm:pt modelId="{03A30A53-DD3D-46AE-B576-5BBEE690A9AD}" type="parTrans" cxnId="{EC8F6F88-E342-4F8F-97C9-1D4176199655}">
      <dgm:prSet/>
      <dgm:spPr/>
      <dgm:t>
        <a:bodyPr/>
        <a:lstStyle/>
        <a:p>
          <a:endParaRPr lang="it-IT"/>
        </a:p>
      </dgm:t>
    </dgm:pt>
    <dgm:pt modelId="{705DFD87-DB6B-4D80-A310-74A9574B1AC7}" type="sibTrans" cxnId="{EC8F6F88-E342-4F8F-97C9-1D4176199655}">
      <dgm:prSet/>
      <dgm:spPr/>
      <dgm:t>
        <a:bodyPr/>
        <a:lstStyle/>
        <a:p>
          <a:endParaRPr lang="it-IT"/>
        </a:p>
      </dgm:t>
    </dgm:pt>
    <dgm:pt modelId="{A70E09D3-244C-468E-AF15-9D36FB286F37}">
      <dgm:prSet phldrT="[Testo]" custT="1"/>
      <dgm:spPr/>
      <dgm:t>
        <a:bodyPr/>
        <a:lstStyle/>
        <a:p>
          <a:r>
            <a:rPr lang="it-IT" sz="1600" dirty="0" smtClean="0">
              <a:latin typeface="Times New Roman" pitchFamily="18" charset="0"/>
              <a:cs typeface="Times New Roman" pitchFamily="18" charset="0"/>
            </a:rPr>
            <a:t>Impulsività/</a:t>
          </a:r>
          <a:r>
            <a:rPr lang="it-IT" sz="1600" dirty="0" err="1" smtClean="0">
              <a:latin typeface="Times New Roman" pitchFamily="18" charset="0"/>
              <a:cs typeface="Times New Roman" pitchFamily="18" charset="0"/>
            </a:rPr>
            <a:t>Acting</a:t>
          </a:r>
          <a:r>
            <a:rPr lang="it-IT" sz="1600" dirty="0" smtClean="0">
              <a:latin typeface="Times New Roman" pitchFamily="18" charset="0"/>
              <a:cs typeface="Times New Roman" pitchFamily="18" charset="0"/>
            </a:rPr>
            <a:t> Out</a:t>
          </a:r>
          <a:endParaRPr lang="it-IT" sz="1600" dirty="0">
            <a:latin typeface="Times New Roman" pitchFamily="18" charset="0"/>
            <a:cs typeface="Times New Roman" pitchFamily="18" charset="0"/>
          </a:endParaRPr>
        </a:p>
      </dgm:t>
    </dgm:pt>
    <dgm:pt modelId="{2811A163-9A7A-47CC-9BDD-D94584AB8F83}" type="parTrans" cxnId="{059463DF-8726-4ABA-92E6-F4FE0C6FB6C0}">
      <dgm:prSet/>
      <dgm:spPr/>
      <dgm:t>
        <a:bodyPr/>
        <a:lstStyle/>
        <a:p>
          <a:endParaRPr lang="it-IT"/>
        </a:p>
      </dgm:t>
    </dgm:pt>
    <dgm:pt modelId="{E93AA9A3-F7E9-4978-BD6E-9B610294B90E}" type="sibTrans" cxnId="{059463DF-8726-4ABA-92E6-F4FE0C6FB6C0}">
      <dgm:prSet/>
      <dgm:spPr/>
      <dgm:t>
        <a:bodyPr/>
        <a:lstStyle/>
        <a:p>
          <a:endParaRPr lang="it-IT"/>
        </a:p>
      </dgm:t>
    </dgm:pt>
    <dgm:pt modelId="{0144AE46-01D8-4AA4-8EE9-132B21801054}">
      <dgm:prSet phldrT="[Testo]" custT="1"/>
      <dgm:spPr/>
      <dgm:t>
        <a:bodyPr/>
        <a:lstStyle/>
        <a:p>
          <a:r>
            <a:rPr lang="it-IT" sz="1600" dirty="0" smtClean="0">
              <a:latin typeface="Times New Roman" pitchFamily="18" charset="0"/>
              <a:cs typeface="Times New Roman" pitchFamily="18" charset="0"/>
            </a:rPr>
            <a:t>Incidenti sul lavoro</a:t>
          </a:r>
          <a:endParaRPr lang="it-IT" sz="1600" dirty="0">
            <a:latin typeface="Times New Roman" pitchFamily="18" charset="0"/>
            <a:cs typeface="Times New Roman" pitchFamily="18" charset="0"/>
          </a:endParaRPr>
        </a:p>
      </dgm:t>
    </dgm:pt>
    <dgm:pt modelId="{46BF54B1-B28C-4A31-85A8-14CFC3688D23}" type="parTrans" cxnId="{2655866E-509A-45A9-A979-F0810C443B1A}">
      <dgm:prSet/>
      <dgm:spPr/>
      <dgm:t>
        <a:bodyPr/>
        <a:lstStyle/>
        <a:p>
          <a:endParaRPr lang="it-IT"/>
        </a:p>
      </dgm:t>
    </dgm:pt>
    <dgm:pt modelId="{AF32A46D-3A71-47DE-85DC-6034E5E2DD26}" type="sibTrans" cxnId="{2655866E-509A-45A9-A979-F0810C443B1A}">
      <dgm:prSet/>
      <dgm:spPr/>
      <dgm:t>
        <a:bodyPr/>
        <a:lstStyle/>
        <a:p>
          <a:endParaRPr lang="it-IT"/>
        </a:p>
      </dgm:t>
    </dgm:pt>
    <dgm:pt modelId="{203CF263-1878-431C-A496-B6BDE5D41550}">
      <dgm:prSet phldrT="[Testo]" custT="1"/>
      <dgm:spPr/>
      <dgm:t>
        <a:bodyPr/>
        <a:lstStyle/>
        <a:p>
          <a:r>
            <a:rPr lang="it-IT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it-IT" sz="1600" dirty="0" smtClean="0">
              <a:latin typeface="Times New Roman" pitchFamily="18" charset="0"/>
              <a:cs typeface="Times New Roman" pitchFamily="18" charset="0"/>
            </a:rPr>
            <a:t>Assenteismo</a:t>
          </a:r>
          <a:endParaRPr lang="it-IT" sz="1600" dirty="0">
            <a:latin typeface="Times New Roman" pitchFamily="18" charset="0"/>
            <a:cs typeface="Times New Roman" pitchFamily="18" charset="0"/>
          </a:endParaRPr>
        </a:p>
      </dgm:t>
    </dgm:pt>
    <dgm:pt modelId="{CF3A2722-36AE-4B91-BA77-836CBE1638C4}" type="parTrans" cxnId="{EDAAA526-7567-4090-93C9-F7D6C1BCE1D2}">
      <dgm:prSet/>
      <dgm:spPr/>
      <dgm:t>
        <a:bodyPr/>
        <a:lstStyle/>
        <a:p>
          <a:endParaRPr lang="it-IT"/>
        </a:p>
      </dgm:t>
    </dgm:pt>
    <dgm:pt modelId="{EF7963CB-1312-4CAA-9038-A375F9C6ABCC}" type="sibTrans" cxnId="{EDAAA526-7567-4090-93C9-F7D6C1BCE1D2}">
      <dgm:prSet/>
      <dgm:spPr/>
      <dgm:t>
        <a:bodyPr/>
        <a:lstStyle/>
        <a:p>
          <a:endParaRPr lang="it-IT"/>
        </a:p>
      </dgm:t>
    </dgm:pt>
    <dgm:pt modelId="{275FE4B4-BCC2-4281-9125-8A37C3D71D11}">
      <dgm:prSet phldrT="[Testo]" custT="1"/>
      <dgm:spPr/>
      <dgm:t>
        <a:bodyPr/>
        <a:lstStyle/>
        <a:p>
          <a:r>
            <a:rPr lang="it-IT" sz="1600" dirty="0" err="1" smtClean="0">
              <a:latin typeface="Times New Roman" pitchFamily="18" charset="0"/>
              <a:cs typeface="Times New Roman" pitchFamily="18" charset="0"/>
            </a:rPr>
            <a:t>Presenteismo</a:t>
          </a:r>
          <a:endParaRPr lang="it-IT" sz="1600" dirty="0">
            <a:latin typeface="Times New Roman" pitchFamily="18" charset="0"/>
            <a:cs typeface="Times New Roman" pitchFamily="18" charset="0"/>
          </a:endParaRPr>
        </a:p>
      </dgm:t>
    </dgm:pt>
    <dgm:pt modelId="{72F4C876-35EC-4131-B979-A5F15B6F4576}" type="parTrans" cxnId="{5DC3B3D9-2ED2-4D62-B277-B5767B5CD43A}">
      <dgm:prSet/>
      <dgm:spPr/>
      <dgm:t>
        <a:bodyPr/>
        <a:lstStyle/>
        <a:p>
          <a:endParaRPr lang="it-IT"/>
        </a:p>
      </dgm:t>
    </dgm:pt>
    <dgm:pt modelId="{2E875364-FBF6-4C85-BC94-E64B42F2C077}" type="sibTrans" cxnId="{5DC3B3D9-2ED2-4D62-B277-B5767B5CD43A}">
      <dgm:prSet/>
      <dgm:spPr/>
      <dgm:t>
        <a:bodyPr/>
        <a:lstStyle/>
        <a:p>
          <a:endParaRPr lang="it-IT"/>
        </a:p>
      </dgm:t>
    </dgm:pt>
    <dgm:pt modelId="{F4C19910-4995-48AC-8BF9-269FE5292458}">
      <dgm:prSet phldrT="[Testo]" custT="1"/>
      <dgm:spPr/>
      <dgm:t>
        <a:bodyPr/>
        <a:lstStyle/>
        <a:p>
          <a:r>
            <a:rPr lang="it-IT" sz="1600" dirty="0" smtClean="0">
              <a:latin typeface="Times New Roman" pitchFamily="18" charset="0"/>
              <a:cs typeface="Times New Roman" pitchFamily="18" charset="0"/>
            </a:rPr>
            <a:t>Costi Legali</a:t>
          </a:r>
          <a:endParaRPr lang="it-IT" sz="1600" dirty="0">
            <a:latin typeface="Times New Roman" pitchFamily="18" charset="0"/>
            <a:cs typeface="Times New Roman" pitchFamily="18" charset="0"/>
          </a:endParaRPr>
        </a:p>
      </dgm:t>
    </dgm:pt>
    <dgm:pt modelId="{E6B77E8A-7C67-42DA-99D5-896D457957C0}" type="parTrans" cxnId="{9418ED73-C51D-4462-A485-9F5782E55261}">
      <dgm:prSet/>
      <dgm:spPr/>
      <dgm:t>
        <a:bodyPr/>
        <a:lstStyle/>
        <a:p>
          <a:endParaRPr lang="it-IT"/>
        </a:p>
      </dgm:t>
    </dgm:pt>
    <dgm:pt modelId="{7B872551-0DE4-4A25-9C57-522C87B5696B}" type="sibTrans" cxnId="{9418ED73-C51D-4462-A485-9F5782E55261}">
      <dgm:prSet/>
      <dgm:spPr/>
      <dgm:t>
        <a:bodyPr/>
        <a:lstStyle/>
        <a:p>
          <a:endParaRPr lang="it-IT"/>
        </a:p>
      </dgm:t>
    </dgm:pt>
    <dgm:pt modelId="{FE3BBEC1-A58C-44E4-B3C1-3520A5C1001D}">
      <dgm:prSet phldrT="[Testo]" custT="1"/>
      <dgm:spPr/>
      <dgm:t>
        <a:bodyPr/>
        <a:lstStyle/>
        <a:p>
          <a:r>
            <a:rPr lang="it-IT" sz="1600" dirty="0" smtClean="0">
              <a:latin typeface="Times New Roman" pitchFamily="18" charset="0"/>
              <a:cs typeface="Times New Roman" pitchFamily="18" charset="0"/>
            </a:rPr>
            <a:t>Ritiro lavorativo</a:t>
          </a:r>
          <a:endParaRPr lang="it-IT" sz="1600" b="0" dirty="0">
            <a:latin typeface="Times New Roman" pitchFamily="18" charset="0"/>
            <a:cs typeface="Times New Roman" pitchFamily="18" charset="0"/>
          </a:endParaRPr>
        </a:p>
      </dgm:t>
    </dgm:pt>
    <dgm:pt modelId="{5DADA407-71A5-444D-9853-529C984F1BBE}" type="parTrans" cxnId="{B5154048-30A3-4EEE-B5BD-347EDDD22A9A}">
      <dgm:prSet/>
      <dgm:spPr/>
      <dgm:t>
        <a:bodyPr/>
        <a:lstStyle/>
        <a:p>
          <a:endParaRPr lang="it-IT"/>
        </a:p>
      </dgm:t>
    </dgm:pt>
    <dgm:pt modelId="{AA9D3BCD-A25D-4084-823A-F49E7ACFEAB1}" type="sibTrans" cxnId="{B5154048-30A3-4EEE-B5BD-347EDDD22A9A}">
      <dgm:prSet/>
      <dgm:spPr/>
      <dgm:t>
        <a:bodyPr/>
        <a:lstStyle/>
        <a:p>
          <a:endParaRPr lang="it-IT"/>
        </a:p>
      </dgm:t>
    </dgm:pt>
    <dgm:pt modelId="{B928D142-2920-4321-A67D-BF71938823CB}">
      <dgm:prSet phldrT="[Testo]" custT="1"/>
      <dgm:spPr/>
      <dgm:t>
        <a:bodyPr/>
        <a:lstStyle/>
        <a:p>
          <a:r>
            <a:rPr lang="it-IT" sz="1600" dirty="0" smtClean="0">
              <a:latin typeface="Times New Roman" pitchFamily="18" charset="0"/>
              <a:cs typeface="Times New Roman" pitchFamily="18" charset="0"/>
            </a:rPr>
            <a:t>Malattie cardiovascolari</a:t>
          </a:r>
          <a:endParaRPr lang="it-IT" sz="1600" dirty="0">
            <a:latin typeface="Times New Roman" pitchFamily="18" charset="0"/>
            <a:cs typeface="Times New Roman" pitchFamily="18" charset="0"/>
          </a:endParaRPr>
        </a:p>
      </dgm:t>
    </dgm:pt>
    <dgm:pt modelId="{F5BCB16B-881B-461A-803D-1237B3A89AFB}" type="parTrans" cxnId="{586ED2C9-E49C-4067-B845-FAD649EDC751}">
      <dgm:prSet/>
      <dgm:spPr/>
      <dgm:t>
        <a:bodyPr/>
        <a:lstStyle/>
        <a:p>
          <a:endParaRPr lang="it-IT"/>
        </a:p>
      </dgm:t>
    </dgm:pt>
    <dgm:pt modelId="{BFAC182E-82FB-422A-8336-22F2B87BAB88}" type="sibTrans" cxnId="{586ED2C9-E49C-4067-B845-FAD649EDC751}">
      <dgm:prSet/>
      <dgm:spPr/>
      <dgm:t>
        <a:bodyPr/>
        <a:lstStyle/>
        <a:p>
          <a:endParaRPr lang="it-IT"/>
        </a:p>
      </dgm:t>
    </dgm:pt>
    <dgm:pt modelId="{C487E27C-F8F6-401B-8FFF-199C11E4868C}">
      <dgm:prSet phldrT="[Testo]" custT="1"/>
      <dgm:spPr/>
      <dgm:t>
        <a:bodyPr/>
        <a:lstStyle/>
        <a:p>
          <a:endParaRPr lang="it-IT" sz="1600" dirty="0"/>
        </a:p>
      </dgm:t>
    </dgm:pt>
    <dgm:pt modelId="{0EEE5491-65F0-4660-AAE6-BB62D5B77929}" type="parTrans" cxnId="{DE9712AC-8242-423D-A1E7-13F0E360A606}">
      <dgm:prSet/>
      <dgm:spPr/>
      <dgm:t>
        <a:bodyPr/>
        <a:lstStyle/>
        <a:p>
          <a:endParaRPr lang="it-IT"/>
        </a:p>
      </dgm:t>
    </dgm:pt>
    <dgm:pt modelId="{E1418043-ECF6-42B9-A599-54B1E634DD84}" type="sibTrans" cxnId="{DE9712AC-8242-423D-A1E7-13F0E360A606}">
      <dgm:prSet/>
      <dgm:spPr/>
      <dgm:t>
        <a:bodyPr/>
        <a:lstStyle/>
        <a:p>
          <a:endParaRPr lang="it-IT"/>
        </a:p>
      </dgm:t>
    </dgm:pt>
    <dgm:pt modelId="{47DE58EC-51E8-4E9D-9ED4-A2F5EDE04FC2}">
      <dgm:prSet phldrT="[Testo]" custT="1"/>
      <dgm:spPr/>
      <dgm:t>
        <a:bodyPr/>
        <a:lstStyle/>
        <a:p>
          <a:endParaRPr lang="it-IT" sz="1600" dirty="0"/>
        </a:p>
      </dgm:t>
    </dgm:pt>
    <dgm:pt modelId="{BF7C8ABB-A3CF-4052-ABCA-8E6AD896F545}" type="parTrans" cxnId="{FBB7BFBD-8F90-45A5-BE79-34B534E6DD6B}">
      <dgm:prSet/>
      <dgm:spPr/>
      <dgm:t>
        <a:bodyPr/>
        <a:lstStyle/>
        <a:p>
          <a:endParaRPr lang="it-IT"/>
        </a:p>
      </dgm:t>
    </dgm:pt>
    <dgm:pt modelId="{00855855-E2DF-4A79-B391-D83112EC5720}" type="sibTrans" cxnId="{FBB7BFBD-8F90-45A5-BE79-34B534E6DD6B}">
      <dgm:prSet/>
      <dgm:spPr/>
      <dgm:t>
        <a:bodyPr/>
        <a:lstStyle/>
        <a:p>
          <a:endParaRPr lang="it-IT"/>
        </a:p>
      </dgm:t>
    </dgm:pt>
    <dgm:pt modelId="{D6473C48-1EFE-4DCA-84B5-9D5D1D563BD2}">
      <dgm:prSet phldrT="[Testo]" custT="1"/>
      <dgm:spPr/>
      <dgm:t>
        <a:bodyPr/>
        <a:lstStyle/>
        <a:p>
          <a:r>
            <a:rPr lang="it-IT" sz="1600" dirty="0" smtClean="0">
              <a:latin typeface="Times New Roman" pitchFamily="18" charset="0"/>
              <a:cs typeface="Times New Roman" pitchFamily="18" charset="0"/>
            </a:rPr>
            <a:t>Illegalità e Corruzione</a:t>
          </a:r>
          <a:endParaRPr lang="it-IT" sz="1600" dirty="0">
            <a:latin typeface="Times New Roman" pitchFamily="18" charset="0"/>
            <a:cs typeface="Times New Roman" pitchFamily="18" charset="0"/>
          </a:endParaRPr>
        </a:p>
      </dgm:t>
    </dgm:pt>
    <dgm:pt modelId="{197DF403-9604-467F-B2C7-A45E5EBF9674}" type="parTrans" cxnId="{672A4699-D3F4-4F3C-9565-0C309AECFAB2}">
      <dgm:prSet/>
      <dgm:spPr/>
      <dgm:t>
        <a:bodyPr/>
        <a:lstStyle/>
        <a:p>
          <a:endParaRPr lang="it-IT"/>
        </a:p>
      </dgm:t>
    </dgm:pt>
    <dgm:pt modelId="{3DBED4F9-A42F-4B5B-A5B5-010885307E8D}" type="sibTrans" cxnId="{672A4699-D3F4-4F3C-9565-0C309AECFAB2}">
      <dgm:prSet/>
      <dgm:spPr/>
      <dgm:t>
        <a:bodyPr/>
        <a:lstStyle/>
        <a:p>
          <a:endParaRPr lang="it-IT"/>
        </a:p>
      </dgm:t>
    </dgm:pt>
    <dgm:pt modelId="{6DCBF5A1-1DED-483C-B150-87B65E8B1A94}">
      <dgm:prSet phldrT="[Testo]"/>
      <dgm:spPr/>
      <dgm:t>
        <a:bodyPr/>
        <a:lstStyle/>
        <a:p>
          <a:r>
            <a:rPr lang="it-IT" dirty="0" smtClean="0">
              <a:latin typeface="Times New Roman" pitchFamily="18" charset="0"/>
              <a:cs typeface="Times New Roman" pitchFamily="18" charset="0"/>
            </a:rPr>
            <a:t>Malattie Somatiche </a:t>
          </a:r>
          <a:endParaRPr lang="it-IT" dirty="0">
            <a:latin typeface="Times New Roman" pitchFamily="18" charset="0"/>
            <a:cs typeface="Times New Roman" pitchFamily="18" charset="0"/>
          </a:endParaRPr>
        </a:p>
      </dgm:t>
    </dgm:pt>
    <dgm:pt modelId="{F407DFE7-B563-4036-BC15-53D0FE00D853}" type="sibTrans" cxnId="{C3D6F501-032D-4504-AD8C-13F52D0B0001}">
      <dgm:prSet/>
      <dgm:spPr/>
      <dgm:t>
        <a:bodyPr/>
        <a:lstStyle/>
        <a:p>
          <a:endParaRPr lang="it-IT"/>
        </a:p>
      </dgm:t>
    </dgm:pt>
    <dgm:pt modelId="{C2CF53D1-B873-41B4-BEAA-19D6032654DC}" type="parTrans" cxnId="{C3D6F501-032D-4504-AD8C-13F52D0B0001}">
      <dgm:prSet/>
      <dgm:spPr/>
      <dgm:t>
        <a:bodyPr/>
        <a:lstStyle/>
        <a:p>
          <a:endParaRPr lang="it-IT"/>
        </a:p>
      </dgm:t>
    </dgm:pt>
    <dgm:pt modelId="{D2914995-A3A1-4F9D-9326-9CB9ED274CA2}" type="pres">
      <dgm:prSet presAssocID="{D2D87E22-8A09-4554-A0ED-0A577FDA58A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564509F-0763-472B-AA26-D9BE1459899D}" type="pres">
      <dgm:prSet presAssocID="{D2D87E22-8A09-4554-A0ED-0A577FDA58AA}" presName="children" presStyleCnt="0"/>
      <dgm:spPr/>
    </dgm:pt>
    <dgm:pt modelId="{2956CC63-13A4-4D48-B6D3-EC7666EB6CBC}" type="pres">
      <dgm:prSet presAssocID="{D2D87E22-8A09-4554-A0ED-0A577FDA58AA}" presName="child1group" presStyleCnt="0"/>
      <dgm:spPr/>
    </dgm:pt>
    <dgm:pt modelId="{A7B87753-AB97-43F9-9EC0-A912448558C1}" type="pres">
      <dgm:prSet presAssocID="{D2D87E22-8A09-4554-A0ED-0A577FDA58AA}" presName="child1" presStyleLbl="bgAcc1" presStyleIdx="0" presStyleCnt="4" custScaleX="157008" custScaleY="130857" custLinFactNeighborX="-22370" custLinFactNeighborY="19876"/>
      <dgm:spPr/>
      <dgm:t>
        <a:bodyPr/>
        <a:lstStyle/>
        <a:p>
          <a:endParaRPr lang="it-IT"/>
        </a:p>
      </dgm:t>
    </dgm:pt>
    <dgm:pt modelId="{8BF718B3-2A47-4D94-9594-0100AE587690}" type="pres">
      <dgm:prSet presAssocID="{D2D87E22-8A09-4554-A0ED-0A577FDA58A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540322-F951-4AD4-8DDA-689B5381F7E5}" type="pres">
      <dgm:prSet presAssocID="{D2D87E22-8A09-4554-A0ED-0A577FDA58AA}" presName="child2group" presStyleCnt="0"/>
      <dgm:spPr/>
    </dgm:pt>
    <dgm:pt modelId="{2AFD004E-01F2-42B3-8E14-7D6C4AC2DBE4}" type="pres">
      <dgm:prSet presAssocID="{D2D87E22-8A09-4554-A0ED-0A577FDA58AA}" presName="child2" presStyleLbl="bgAcc1" presStyleIdx="1" presStyleCnt="4" custScaleX="142082" custScaleY="147516" custLinFactNeighborX="14522"/>
      <dgm:spPr/>
      <dgm:t>
        <a:bodyPr/>
        <a:lstStyle/>
        <a:p>
          <a:endParaRPr lang="it-IT"/>
        </a:p>
      </dgm:t>
    </dgm:pt>
    <dgm:pt modelId="{522A06CF-2F81-4F13-8DB4-FD7003DC08C5}" type="pres">
      <dgm:prSet presAssocID="{D2D87E22-8A09-4554-A0ED-0A577FDA58A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542741-0D09-4D06-848C-96CB79A36237}" type="pres">
      <dgm:prSet presAssocID="{D2D87E22-8A09-4554-A0ED-0A577FDA58AA}" presName="child3group" presStyleCnt="0"/>
      <dgm:spPr/>
    </dgm:pt>
    <dgm:pt modelId="{D8B61CF0-9F4F-4334-BC1E-37569A04CB7C}" type="pres">
      <dgm:prSet presAssocID="{D2D87E22-8A09-4554-A0ED-0A577FDA58AA}" presName="child3" presStyleLbl="bgAcc1" presStyleIdx="2" presStyleCnt="4" custScaleX="130727" custScaleY="161514" custLinFactNeighborX="34076" custLinFactNeighborY="-18840"/>
      <dgm:spPr/>
      <dgm:t>
        <a:bodyPr/>
        <a:lstStyle/>
        <a:p>
          <a:endParaRPr lang="it-IT"/>
        </a:p>
      </dgm:t>
    </dgm:pt>
    <dgm:pt modelId="{7B52FAE9-D057-4FF5-BDF5-515958059BF7}" type="pres">
      <dgm:prSet presAssocID="{D2D87E22-8A09-4554-A0ED-0A577FDA58A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4937B2-F56D-47A8-ABDA-5EC181375799}" type="pres">
      <dgm:prSet presAssocID="{D2D87E22-8A09-4554-A0ED-0A577FDA58AA}" presName="child4group" presStyleCnt="0"/>
      <dgm:spPr/>
    </dgm:pt>
    <dgm:pt modelId="{9A651308-F240-4043-8375-B10D832793D3}" type="pres">
      <dgm:prSet presAssocID="{D2D87E22-8A09-4554-A0ED-0A577FDA58AA}" presName="child4" presStyleLbl="bgAcc1" presStyleIdx="3" presStyleCnt="4" custScaleX="163673" custScaleY="175635" custLinFactNeighborX="-21693" custLinFactNeighborY="-25910"/>
      <dgm:spPr/>
      <dgm:t>
        <a:bodyPr/>
        <a:lstStyle/>
        <a:p>
          <a:endParaRPr lang="it-IT"/>
        </a:p>
      </dgm:t>
    </dgm:pt>
    <dgm:pt modelId="{6079B655-44B5-414A-A3A7-AEF2589D87B5}" type="pres">
      <dgm:prSet presAssocID="{D2D87E22-8A09-4554-A0ED-0A577FDA58A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D06709-FCC2-44C7-8B0F-6BC68EE13F53}" type="pres">
      <dgm:prSet presAssocID="{D2D87E22-8A09-4554-A0ED-0A577FDA58AA}" presName="childPlaceholder" presStyleCnt="0"/>
      <dgm:spPr/>
    </dgm:pt>
    <dgm:pt modelId="{91318A08-D5B7-4D2C-8547-B79A58DC1FA8}" type="pres">
      <dgm:prSet presAssocID="{D2D87E22-8A09-4554-A0ED-0A577FDA58AA}" presName="circle" presStyleCnt="0"/>
      <dgm:spPr/>
    </dgm:pt>
    <dgm:pt modelId="{D3BE60FF-F771-4E36-BC95-2B53A20B8CD1}" type="pres">
      <dgm:prSet presAssocID="{D2D87E22-8A09-4554-A0ED-0A577FDA58A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F26B7E1-C921-4582-B205-45F794CD8F93}" type="pres">
      <dgm:prSet presAssocID="{D2D87E22-8A09-4554-A0ED-0A577FDA58A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0A920B-3C29-4BFD-B68F-E6C455B0FB37}" type="pres">
      <dgm:prSet presAssocID="{D2D87E22-8A09-4554-A0ED-0A577FDA58AA}" presName="quadrant3" presStyleLbl="node1" presStyleIdx="2" presStyleCnt="4" custScaleY="98076" custLinFactNeighborX="1171" custLinFactNeighborY="-355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3BB3F2C-9AC4-4A63-AD35-9460A3FF1EED}" type="pres">
      <dgm:prSet presAssocID="{D2D87E22-8A09-4554-A0ED-0A577FDA58AA}" presName="quadrant4" presStyleLbl="node1" presStyleIdx="3" presStyleCnt="4" custScaleX="101789" custLinFactNeighborX="1415" custLinFactNeighborY="-259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59382F8-C2E3-48C4-A9FE-753BCCBEFC6C}" type="pres">
      <dgm:prSet presAssocID="{D2D87E22-8A09-4554-A0ED-0A577FDA58AA}" presName="quadrantPlaceholder" presStyleCnt="0"/>
      <dgm:spPr/>
    </dgm:pt>
    <dgm:pt modelId="{B4B142E0-9120-4E86-B64B-379E5064247E}" type="pres">
      <dgm:prSet presAssocID="{D2D87E22-8A09-4554-A0ED-0A577FDA58AA}" presName="center1" presStyleLbl="fgShp" presStyleIdx="0" presStyleCnt="2"/>
      <dgm:spPr/>
    </dgm:pt>
    <dgm:pt modelId="{22A54B56-7CBA-470C-9F10-ADF6B0447629}" type="pres">
      <dgm:prSet presAssocID="{D2D87E22-8A09-4554-A0ED-0A577FDA58AA}" presName="center2" presStyleLbl="fgShp" presStyleIdx="1" presStyleCnt="2"/>
      <dgm:spPr/>
    </dgm:pt>
  </dgm:ptLst>
  <dgm:cxnLst>
    <dgm:cxn modelId="{A859A923-D54E-4B8B-BAA9-AAD8FF2911B3}" type="presOf" srcId="{70D268F6-CB86-413D-97DF-945BE89FA107}" destId="{2AFD004E-01F2-42B3-8E14-7D6C4AC2DBE4}" srcOrd="0" destOrd="1" presId="urn:microsoft.com/office/officeart/2005/8/layout/cycle4#1"/>
    <dgm:cxn modelId="{3990F9C9-9C33-44C4-AB5C-1F263A4D7AB7}" type="presOf" srcId="{D2D87E22-8A09-4554-A0ED-0A577FDA58AA}" destId="{D2914995-A3A1-4F9D-9326-9CB9ED274CA2}" srcOrd="0" destOrd="0" presId="urn:microsoft.com/office/officeart/2005/8/layout/cycle4#1"/>
    <dgm:cxn modelId="{1408952F-E2BC-4CFA-A8EA-3CEA7D841AEE}" type="presOf" srcId="{9A14876B-9602-4460-BAE5-453EB3565A8E}" destId="{8BF718B3-2A47-4D94-9594-0100AE587690}" srcOrd="1" destOrd="5" presId="urn:microsoft.com/office/officeart/2005/8/layout/cycle4#1"/>
    <dgm:cxn modelId="{84ECE801-1CE7-4B57-B1BE-C4F0F947C2D0}" type="presOf" srcId="{70D268F6-CB86-413D-97DF-945BE89FA107}" destId="{522A06CF-2F81-4F13-8DB4-FD7003DC08C5}" srcOrd="1" destOrd="1" presId="urn:microsoft.com/office/officeart/2005/8/layout/cycle4#1"/>
    <dgm:cxn modelId="{3C76FFCF-5E09-44E7-8CA5-BF0E560E6019}" srcId="{DA97E45B-7539-47B4-BC4C-C887E36BD0E2}" destId="{9A14876B-9602-4460-BAE5-453EB3565A8E}" srcOrd="5" destOrd="0" parTransId="{DA70CF4F-CA68-4AFE-B2E8-0ED4D0D88BD8}" sibTransId="{90F80F0D-4585-4F89-AE32-45D798F57AA3}"/>
    <dgm:cxn modelId="{43498B33-77DF-43C6-A488-B5E6D6A0AFA5}" type="presOf" srcId="{2A6D7F72-FB28-4902-AE55-729A743732E4}" destId="{8BF718B3-2A47-4D94-9594-0100AE587690}" srcOrd="1" destOrd="3" presId="urn:microsoft.com/office/officeart/2005/8/layout/cycle4#1"/>
    <dgm:cxn modelId="{961E0485-ED28-4FF8-94BE-FE31BE4CF632}" type="presOf" srcId="{6C1B76C3-482C-4BF8-9426-151BB136C1BF}" destId="{7B52FAE9-D057-4FF5-BDF5-515958059BF7}" srcOrd="1" destOrd="0" presId="urn:microsoft.com/office/officeart/2005/8/layout/cycle4#1"/>
    <dgm:cxn modelId="{A9716644-5B70-4549-9160-09D7CAE1C3FB}" type="presOf" srcId="{C487E27C-F8F6-401B-8FFF-199C11E4868C}" destId="{8BF718B3-2A47-4D94-9594-0100AE587690}" srcOrd="1" destOrd="0" presId="urn:microsoft.com/office/officeart/2005/8/layout/cycle4#1"/>
    <dgm:cxn modelId="{92F0836C-8AE8-4A09-8806-62B718AE9604}" type="presOf" srcId="{6DCBF5A1-1DED-483C-B150-87B65E8B1A94}" destId="{DF26B7E1-C921-4582-B205-45F794CD8F93}" srcOrd="0" destOrd="0" presId="urn:microsoft.com/office/officeart/2005/8/layout/cycle4#1"/>
    <dgm:cxn modelId="{426FAFFA-BC77-4A11-A0C8-424AFC1FE8D2}" type="presOf" srcId="{D6473C48-1EFE-4DCA-84B5-9D5D1D563BD2}" destId="{D8B61CF0-9F4F-4334-BC1E-37569A04CB7C}" srcOrd="0" destOrd="4" presId="urn:microsoft.com/office/officeart/2005/8/layout/cycle4#1"/>
    <dgm:cxn modelId="{B3268988-C46C-4361-844C-B537DCEEE7A6}" type="presOf" srcId="{241B7F3A-1B36-4F98-99F0-0758A9627126}" destId="{A7B87753-AB97-43F9-9EC0-A912448558C1}" srcOrd="0" destOrd="1" presId="urn:microsoft.com/office/officeart/2005/8/layout/cycle4#1"/>
    <dgm:cxn modelId="{CA1EBDF9-A16F-49B1-8013-00E911419594}" type="presOf" srcId="{FE3BBEC1-A58C-44E4-B3C1-3520A5C1001D}" destId="{6079B655-44B5-414A-A3A7-AEF2589D87B5}" srcOrd="1" destOrd="3" presId="urn:microsoft.com/office/officeart/2005/8/layout/cycle4#1"/>
    <dgm:cxn modelId="{080A2C50-C3BE-4964-8120-CE37174DEC59}" type="presOf" srcId="{1C71D541-3872-4D9F-BB58-AF139247F7B7}" destId="{522A06CF-2F81-4F13-8DB4-FD7003DC08C5}" srcOrd="1" destOrd="4" presId="urn:microsoft.com/office/officeart/2005/8/layout/cycle4#1"/>
    <dgm:cxn modelId="{49B57CA4-6410-4291-9169-DF857C917132}" srcId="{DA97E45B-7539-47B4-BC4C-C887E36BD0E2}" destId="{637DFC67-8A8D-4EAE-96C1-DFDA924A14B5}" srcOrd="4" destOrd="0" parTransId="{C43AD67B-BFCC-4CA6-A5A4-083C991FD721}" sibTransId="{C16F5801-EEF5-431A-95DA-824154D5E6A7}"/>
    <dgm:cxn modelId="{EDAAA526-7567-4090-93C9-F7D6C1BCE1D2}" srcId="{75E776C1-40FA-4983-929C-E4237431BFA9}" destId="{203CF263-1878-431C-A496-B6BDE5D41550}" srcOrd="1" destOrd="0" parTransId="{CF3A2722-36AE-4B91-BA77-836CBE1638C4}" sibTransId="{EF7963CB-1312-4CAA-9038-A375F9C6ABCC}"/>
    <dgm:cxn modelId="{BE15FD3D-B016-4620-A44B-26C327F9ED02}" type="presOf" srcId="{F4C19910-4995-48AC-8BF9-269FE5292458}" destId="{D8B61CF0-9F4F-4334-BC1E-37569A04CB7C}" srcOrd="0" destOrd="3" presId="urn:microsoft.com/office/officeart/2005/8/layout/cycle4#1"/>
    <dgm:cxn modelId="{52FC70DE-AD53-4E8A-8385-4AE713FDAAC0}" srcId="{6DCBF5A1-1DED-483C-B150-87B65E8B1A94}" destId="{70D268F6-CB86-413D-97DF-945BE89FA107}" srcOrd="1" destOrd="0" parTransId="{30D3432A-7676-46C4-B0FD-2045D6C0D1ED}" sibTransId="{991EF208-EC57-4675-8338-ADB5B1BF57E9}"/>
    <dgm:cxn modelId="{90B0DD50-E512-4E37-BE21-497AAF31CA4A}" type="presOf" srcId="{8658B5BE-7D3E-489E-8344-9AAB5E927DC4}" destId="{A7B87753-AB97-43F9-9EC0-A912448558C1}" srcOrd="0" destOrd="2" presId="urn:microsoft.com/office/officeart/2005/8/layout/cycle4#1"/>
    <dgm:cxn modelId="{B8ACA5EE-0090-46F9-8BE9-404A48D00825}" type="presOf" srcId="{241B7F3A-1B36-4F98-99F0-0758A9627126}" destId="{8BF718B3-2A47-4D94-9594-0100AE587690}" srcOrd="1" destOrd="1" presId="urn:microsoft.com/office/officeart/2005/8/layout/cycle4#1"/>
    <dgm:cxn modelId="{80EAEADA-59E7-4FDC-81D0-518262CC4582}" type="presOf" srcId="{0144AE46-01D8-4AA4-8EE9-132B21801054}" destId="{9A651308-F240-4043-8375-B10D832793D3}" srcOrd="0" destOrd="2" presId="urn:microsoft.com/office/officeart/2005/8/layout/cycle4#1"/>
    <dgm:cxn modelId="{F44F956F-FB52-49F6-94AC-4A5891A29C5C}" type="presOf" srcId="{B928D142-2920-4321-A67D-BF71938823CB}" destId="{522A06CF-2F81-4F13-8DB4-FD7003DC08C5}" srcOrd="1" destOrd="2" presId="urn:microsoft.com/office/officeart/2005/8/layout/cycle4#1"/>
    <dgm:cxn modelId="{0E115348-8D7F-496A-B1EC-AF1EF42CF247}" type="presOf" srcId="{637DFC67-8A8D-4EAE-96C1-DFDA924A14B5}" destId="{8BF718B3-2A47-4D94-9594-0100AE587690}" srcOrd="1" destOrd="4" presId="urn:microsoft.com/office/officeart/2005/8/layout/cycle4#1"/>
    <dgm:cxn modelId="{49258432-3E1D-4EE0-AC77-95E372B19F01}" srcId="{D2D87E22-8A09-4554-A0ED-0A577FDA58AA}" destId="{2F211E13-901D-4BA3-8698-1C9174D512DD}" srcOrd="4" destOrd="0" parTransId="{76257553-E701-4AF9-BCED-7557B778CA6F}" sibTransId="{25F2B2EF-25B5-4285-9D16-8BE93E0FB17C}"/>
    <dgm:cxn modelId="{BE8A1772-F29C-4EA7-9547-42FBF45C31D8}" srcId="{6DCBF5A1-1DED-483C-B150-87B65E8B1A94}" destId="{1C71D541-3872-4D9F-BB58-AF139247F7B7}" srcOrd="4" destOrd="0" parTransId="{B240737D-F036-4BCB-87E7-7DFE3ACF9BD2}" sibTransId="{11759F68-90E5-4B12-8A88-C67E7BA06113}"/>
    <dgm:cxn modelId="{D5BA99F1-E057-41D2-8D3B-F6CC623001CF}" type="presOf" srcId="{C487E27C-F8F6-401B-8FFF-199C11E4868C}" destId="{A7B87753-AB97-43F9-9EC0-A912448558C1}" srcOrd="0" destOrd="0" presId="urn:microsoft.com/office/officeart/2005/8/layout/cycle4#1"/>
    <dgm:cxn modelId="{40180163-9787-48E1-B192-5FF16DB58CC5}" type="presOf" srcId="{A70E09D3-244C-468E-AF15-9D36FB286F37}" destId="{9A651308-F240-4043-8375-B10D832793D3}" srcOrd="0" destOrd="1" presId="urn:microsoft.com/office/officeart/2005/8/layout/cycle4#1"/>
    <dgm:cxn modelId="{5DC3B3D9-2ED2-4D62-B277-B5767B5CD43A}" srcId="{75E776C1-40FA-4983-929C-E4237431BFA9}" destId="{275FE4B4-BCC2-4281-9125-8A37C3D71D11}" srcOrd="2" destOrd="0" parTransId="{72F4C876-35EC-4131-B979-A5F15B6F4576}" sibTransId="{2E875364-FBF6-4C85-BC94-E64B42F2C077}"/>
    <dgm:cxn modelId="{7EE5A95E-B12F-4635-9EEE-6E2757459F47}" type="presOf" srcId="{FE3BBEC1-A58C-44E4-B3C1-3520A5C1001D}" destId="{9A651308-F240-4043-8375-B10D832793D3}" srcOrd="0" destOrd="3" presId="urn:microsoft.com/office/officeart/2005/8/layout/cycle4#1"/>
    <dgm:cxn modelId="{59CCD4FE-B5E3-4CDC-AD6B-66AED68A5B1A}" type="presOf" srcId="{C3BA530F-B8C8-488F-885B-86E28EFC3AA1}" destId="{522A06CF-2F81-4F13-8DB4-FD7003DC08C5}" srcOrd="1" destOrd="3" presId="urn:microsoft.com/office/officeart/2005/8/layout/cycle4#1"/>
    <dgm:cxn modelId="{7CEC5A8D-5606-4454-9616-2B5FFE7498CD}" type="presOf" srcId="{8658B5BE-7D3E-489E-8344-9AAB5E927DC4}" destId="{8BF718B3-2A47-4D94-9594-0100AE587690}" srcOrd="1" destOrd="2" presId="urn:microsoft.com/office/officeart/2005/8/layout/cycle4#1"/>
    <dgm:cxn modelId="{DE9712AC-8242-423D-A1E7-13F0E360A606}" srcId="{DA97E45B-7539-47B4-BC4C-C887E36BD0E2}" destId="{C487E27C-F8F6-401B-8FFF-199C11E4868C}" srcOrd="0" destOrd="0" parTransId="{0EEE5491-65F0-4660-AAE6-BB62D5B77929}" sibTransId="{E1418043-ECF6-42B9-A599-54B1E634DD84}"/>
    <dgm:cxn modelId="{0F6CAD54-C3BD-4FB3-A08F-08598C916A59}" type="presOf" srcId="{F4C19910-4995-48AC-8BF9-269FE5292458}" destId="{7B52FAE9-D057-4FF5-BDF5-515958059BF7}" srcOrd="1" destOrd="3" presId="urn:microsoft.com/office/officeart/2005/8/layout/cycle4#1"/>
    <dgm:cxn modelId="{2E9F1134-62B8-40DE-A219-F2CD6DEDAA8A}" srcId="{D2D87E22-8A09-4554-A0ED-0A577FDA58AA}" destId="{75E776C1-40FA-4983-929C-E4237431BFA9}" srcOrd="2" destOrd="0" parTransId="{02F5CEFC-0764-49D8-828E-47B7C83C302D}" sibTransId="{D2BEEF8D-9BAA-4085-B643-AF8DBD7DFCEA}"/>
    <dgm:cxn modelId="{C3D6F501-032D-4504-AD8C-13F52D0B0001}" srcId="{D2D87E22-8A09-4554-A0ED-0A577FDA58AA}" destId="{6DCBF5A1-1DED-483C-B150-87B65E8B1A94}" srcOrd="1" destOrd="0" parTransId="{C2CF53D1-B873-41B4-BEAA-19D6032654DC}" sibTransId="{F407DFE7-B563-4036-BC15-53D0FE00D853}"/>
    <dgm:cxn modelId="{71185FD0-2018-454E-9712-03CA276BD38C}" type="presOf" srcId="{4C2B2AE1-D454-4FAC-9176-47824AFB99AF}" destId="{6079B655-44B5-414A-A3A7-AEF2589D87B5}" srcOrd="1" destOrd="0" presId="urn:microsoft.com/office/officeart/2005/8/layout/cycle4#1"/>
    <dgm:cxn modelId="{E6C142E0-A26A-4002-B56A-130EEF677D70}" type="presOf" srcId="{203CF263-1878-431C-A496-B6BDE5D41550}" destId="{D8B61CF0-9F4F-4334-BC1E-37569A04CB7C}" srcOrd="0" destOrd="1" presId="urn:microsoft.com/office/officeart/2005/8/layout/cycle4#1"/>
    <dgm:cxn modelId="{EC8F6F88-E342-4F8F-97C9-1D4176199655}" srcId="{DA97E45B-7539-47B4-BC4C-C887E36BD0E2}" destId="{2A6D7F72-FB28-4902-AE55-729A743732E4}" srcOrd="3" destOrd="0" parTransId="{03A30A53-DD3D-46AE-B576-5BBEE690A9AD}" sibTransId="{705DFD87-DB6B-4D80-A310-74A9574B1AC7}"/>
    <dgm:cxn modelId="{F42C8535-C43A-423C-809A-DA5ADDF4D1A4}" type="presOf" srcId="{9A14876B-9602-4460-BAE5-453EB3565A8E}" destId="{A7B87753-AB97-43F9-9EC0-A912448558C1}" srcOrd="0" destOrd="5" presId="urn:microsoft.com/office/officeart/2005/8/layout/cycle4#1"/>
    <dgm:cxn modelId="{B5154048-30A3-4EEE-B5BD-347EDDD22A9A}" srcId="{7CE7BB4A-8A3B-4F43-AEFD-01444BF36C8C}" destId="{FE3BBEC1-A58C-44E4-B3C1-3520A5C1001D}" srcOrd="3" destOrd="0" parTransId="{5DADA407-71A5-444D-9853-529C984F1BBE}" sibTransId="{AA9D3BCD-A25D-4084-823A-F49E7ACFEAB1}"/>
    <dgm:cxn modelId="{7AC892BE-7D73-4198-8AED-C7E7167959A9}" srcId="{DA97E45B-7539-47B4-BC4C-C887E36BD0E2}" destId="{8658B5BE-7D3E-489E-8344-9AAB5E927DC4}" srcOrd="2" destOrd="0" parTransId="{B8FA29A0-82F0-4243-A706-B451C2F4A893}" sibTransId="{4CF4A466-36CF-4039-8F2A-A43EDAF5396A}"/>
    <dgm:cxn modelId="{DBAC182B-EBE3-4A9B-8C6F-175B263E8627}" type="presOf" srcId="{D6473C48-1EFE-4DCA-84B5-9D5D1D563BD2}" destId="{7B52FAE9-D057-4FF5-BDF5-515958059BF7}" srcOrd="1" destOrd="4" presId="urn:microsoft.com/office/officeart/2005/8/layout/cycle4#1"/>
    <dgm:cxn modelId="{1C948AC7-E267-4EFB-B267-8B30A03B64B7}" type="presOf" srcId="{47DE58EC-51E8-4E9D-9ED4-A2F5EDE04FC2}" destId="{2AFD004E-01F2-42B3-8E14-7D6C4AC2DBE4}" srcOrd="0" destOrd="0" presId="urn:microsoft.com/office/officeart/2005/8/layout/cycle4#1"/>
    <dgm:cxn modelId="{A3569AEB-0A2A-4515-AF27-7614B133CD0E}" type="presOf" srcId="{4C2B2AE1-D454-4FAC-9176-47824AFB99AF}" destId="{9A651308-F240-4043-8375-B10D832793D3}" srcOrd="0" destOrd="0" presId="urn:microsoft.com/office/officeart/2005/8/layout/cycle4#1"/>
    <dgm:cxn modelId="{5C22C3A9-D004-46C8-BB45-2E4F9581E1F7}" srcId="{D2D87E22-8A09-4554-A0ED-0A577FDA58AA}" destId="{DA97E45B-7539-47B4-BC4C-C887E36BD0E2}" srcOrd="0" destOrd="0" parTransId="{9E703694-1808-4D1C-A6B3-EF85819FE324}" sibTransId="{57A50213-EDF3-41FE-B060-26585E2307C4}"/>
    <dgm:cxn modelId="{59CC4330-F3EB-4C2B-AE43-174D1A61F5DB}" srcId="{D2D87E22-8A09-4554-A0ED-0A577FDA58AA}" destId="{CBDE3235-5D1B-4A7F-A4D8-04CB011564AE}" srcOrd="5" destOrd="0" parTransId="{B2A69DD8-A9CF-4350-967F-DD9061D73789}" sibTransId="{1D3ECB76-3891-409D-A64C-9A3CBD23490D}"/>
    <dgm:cxn modelId="{4C26B4E3-5E76-4996-AA1B-32BC5BC57A15}" srcId="{6DCBF5A1-1DED-483C-B150-87B65E8B1A94}" destId="{C3BA530F-B8C8-488F-885B-86E28EFC3AA1}" srcOrd="3" destOrd="0" parTransId="{4BD404DE-1AE9-4F5E-A5D1-BCB8AE96370B}" sibTransId="{88B70312-1CCF-4B36-9518-5F67AEE8F7A3}"/>
    <dgm:cxn modelId="{39FC5EB6-4550-42F3-9C4B-2BF0E7D27F34}" type="presOf" srcId="{2A6D7F72-FB28-4902-AE55-729A743732E4}" destId="{A7B87753-AB97-43F9-9EC0-A912448558C1}" srcOrd="0" destOrd="3" presId="urn:microsoft.com/office/officeart/2005/8/layout/cycle4#1"/>
    <dgm:cxn modelId="{CD0769AC-4230-4A68-A0F3-0CC5A09B2C70}" type="presOf" srcId="{7CE7BB4A-8A3B-4F43-AEFD-01444BF36C8C}" destId="{A3BB3F2C-9AC4-4A63-AD35-9460A3FF1EED}" srcOrd="0" destOrd="0" presId="urn:microsoft.com/office/officeart/2005/8/layout/cycle4#1"/>
    <dgm:cxn modelId="{1237C3C7-5D59-4A7A-A9AE-BD52144A4B97}" type="presOf" srcId="{637DFC67-8A8D-4EAE-96C1-DFDA924A14B5}" destId="{A7B87753-AB97-43F9-9EC0-A912448558C1}" srcOrd="0" destOrd="4" presId="urn:microsoft.com/office/officeart/2005/8/layout/cycle4#1"/>
    <dgm:cxn modelId="{2655866E-509A-45A9-A979-F0810C443B1A}" srcId="{7CE7BB4A-8A3B-4F43-AEFD-01444BF36C8C}" destId="{0144AE46-01D8-4AA4-8EE9-132B21801054}" srcOrd="2" destOrd="0" parTransId="{46BF54B1-B28C-4A31-85A8-14CFC3688D23}" sibTransId="{AF32A46D-3A71-47DE-85DC-6034E5E2DD26}"/>
    <dgm:cxn modelId="{C89B071A-9B2E-476B-9443-D77DDBE7B9E6}" type="presOf" srcId="{75E776C1-40FA-4983-929C-E4237431BFA9}" destId="{3C0A920B-3C29-4BFD-B68F-E6C455B0FB37}" srcOrd="0" destOrd="0" presId="urn:microsoft.com/office/officeart/2005/8/layout/cycle4#1"/>
    <dgm:cxn modelId="{CBB6A5CD-B1BE-4FC1-A517-0904DC70C888}" type="presOf" srcId="{275FE4B4-BCC2-4281-9125-8A37C3D71D11}" destId="{7B52FAE9-D057-4FF5-BDF5-515958059BF7}" srcOrd="1" destOrd="2" presId="urn:microsoft.com/office/officeart/2005/8/layout/cycle4#1"/>
    <dgm:cxn modelId="{9418ED73-C51D-4462-A485-9F5782E55261}" srcId="{75E776C1-40FA-4983-929C-E4237431BFA9}" destId="{F4C19910-4995-48AC-8BF9-269FE5292458}" srcOrd="3" destOrd="0" parTransId="{E6B77E8A-7C67-42DA-99D5-896D457957C0}" sibTransId="{7B872551-0DE4-4A25-9C57-522C87B5696B}"/>
    <dgm:cxn modelId="{072E0A9E-7B28-4787-A8CE-C8F4FB3E0695}" srcId="{D2D87E22-8A09-4554-A0ED-0A577FDA58AA}" destId="{7CE7BB4A-8A3B-4F43-AEFD-01444BF36C8C}" srcOrd="3" destOrd="0" parTransId="{EE4A300F-6059-4282-A051-32655AEC8C24}" sibTransId="{16687AC5-8074-4768-9FAB-83ED9AEC5C8B}"/>
    <dgm:cxn modelId="{0430B971-473A-4F9B-89BC-235AB56367D1}" type="presOf" srcId="{DA97E45B-7539-47B4-BC4C-C887E36BD0E2}" destId="{D3BE60FF-F771-4E36-BC95-2B53A20B8CD1}" srcOrd="0" destOrd="0" presId="urn:microsoft.com/office/officeart/2005/8/layout/cycle4#1"/>
    <dgm:cxn modelId="{672A4699-D3F4-4F3C-9565-0C309AECFAB2}" srcId="{75E776C1-40FA-4983-929C-E4237431BFA9}" destId="{D6473C48-1EFE-4DCA-84B5-9D5D1D563BD2}" srcOrd="4" destOrd="0" parTransId="{197DF403-9604-467F-B2C7-A45E5EBF9674}" sibTransId="{3DBED4F9-A42F-4B5B-A5B5-010885307E8D}"/>
    <dgm:cxn modelId="{FAA1BBF0-5CC0-4D3C-AA68-4DFA42EE3560}" srcId="{DA97E45B-7539-47B4-BC4C-C887E36BD0E2}" destId="{241B7F3A-1B36-4F98-99F0-0758A9627126}" srcOrd="1" destOrd="0" parTransId="{37063D4A-4396-4710-91EF-2B4A28FF49B5}" sibTransId="{26903FAB-700B-40BB-82BB-A329CACCE830}"/>
    <dgm:cxn modelId="{3EEC5A15-D1D1-4DBD-ADF4-53F01EEC7DAA}" type="presOf" srcId="{275FE4B4-BCC2-4281-9125-8A37C3D71D11}" destId="{D8B61CF0-9F4F-4334-BC1E-37569A04CB7C}" srcOrd="0" destOrd="2" presId="urn:microsoft.com/office/officeart/2005/8/layout/cycle4#1"/>
    <dgm:cxn modelId="{C44624D2-FC8A-47FB-B32A-61088BCA0510}" srcId="{75E776C1-40FA-4983-929C-E4237431BFA9}" destId="{6C1B76C3-482C-4BF8-9426-151BB136C1BF}" srcOrd="0" destOrd="0" parTransId="{4C98B4A3-45D1-49A8-9B35-8CC8D64F24FD}" sibTransId="{0709202A-1DED-4E40-ADC6-E8050F996D79}"/>
    <dgm:cxn modelId="{6B54FCD4-7C37-4D62-BF97-E93B55D9C79C}" type="presOf" srcId="{203CF263-1878-431C-A496-B6BDE5D41550}" destId="{7B52FAE9-D057-4FF5-BDF5-515958059BF7}" srcOrd="1" destOrd="1" presId="urn:microsoft.com/office/officeart/2005/8/layout/cycle4#1"/>
    <dgm:cxn modelId="{B8C8321A-0BDA-4A4C-B0C4-E1311AF6543E}" type="presOf" srcId="{A70E09D3-244C-468E-AF15-9D36FB286F37}" destId="{6079B655-44B5-414A-A3A7-AEF2589D87B5}" srcOrd="1" destOrd="1" presId="urn:microsoft.com/office/officeart/2005/8/layout/cycle4#1"/>
    <dgm:cxn modelId="{7D052602-7F47-4C7C-A4D8-925FD9EB6BF2}" type="presOf" srcId="{0144AE46-01D8-4AA4-8EE9-132B21801054}" destId="{6079B655-44B5-414A-A3A7-AEF2589D87B5}" srcOrd="1" destOrd="2" presId="urn:microsoft.com/office/officeart/2005/8/layout/cycle4#1"/>
    <dgm:cxn modelId="{0B2E65F2-64AE-407D-9B2C-53A8A19C6F15}" type="presOf" srcId="{6C1B76C3-482C-4BF8-9426-151BB136C1BF}" destId="{D8B61CF0-9F4F-4334-BC1E-37569A04CB7C}" srcOrd="0" destOrd="0" presId="urn:microsoft.com/office/officeart/2005/8/layout/cycle4#1"/>
    <dgm:cxn modelId="{23ED617B-BD57-4225-A768-A5861798EA2C}" srcId="{7CE7BB4A-8A3B-4F43-AEFD-01444BF36C8C}" destId="{4C2B2AE1-D454-4FAC-9176-47824AFB99AF}" srcOrd="0" destOrd="0" parTransId="{D8898A70-3820-4636-804D-9D2BF7A6401C}" sibTransId="{0959CEBF-339B-417A-9E4A-15107B81154A}"/>
    <dgm:cxn modelId="{91BF7D8E-9EF0-4A43-9785-B8203C1479B1}" type="presOf" srcId="{C3BA530F-B8C8-488F-885B-86E28EFC3AA1}" destId="{2AFD004E-01F2-42B3-8E14-7D6C4AC2DBE4}" srcOrd="0" destOrd="3" presId="urn:microsoft.com/office/officeart/2005/8/layout/cycle4#1"/>
    <dgm:cxn modelId="{9B3DAEEA-4732-4EFF-B247-619C4DAD49AB}" type="presOf" srcId="{B928D142-2920-4321-A67D-BF71938823CB}" destId="{2AFD004E-01F2-42B3-8E14-7D6C4AC2DBE4}" srcOrd="0" destOrd="2" presId="urn:microsoft.com/office/officeart/2005/8/layout/cycle4#1"/>
    <dgm:cxn modelId="{FBB7BFBD-8F90-45A5-BE79-34B534E6DD6B}" srcId="{6DCBF5A1-1DED-483C-B150-87B65E8B1A94}" destId="{47DE58EC-51E8-4E9D-9ED4-A2F5EDE04FC2}" srcOrd="0" destOrd="0" parTransId="{BF7C8ABB-A3CF-4052-ABCA-8E6AD896F545}" sibTransId="{00855855-E2DF-4A79-B391-D83112EC5720}"/>
    <dgm:cxn modelId="{9E86E70F-F454-4774-92C7-0F184D4FCA51}" type="presOf" srcId="{1C71D541-3872-4D9F-BB58-AF139247F7B7}" destId="{2AFD004E-01F2-42B3-8E14-7D6C4AC2DBE4}" srcOrd="0" destOrd="4" presId="urn:microsoft.com/office/officeart/2005/8/layout/cycle4#1"/>
    <dgm:cxn modelId="{059463DF-8726-4ABA-92E6-F4FE0C6FB6C0}" srcId="{7CE7BB4A-8A3B-4F43-AEFD-01444BF36C8C}" destId="{A70E09D3-244C-468E-AF15-9D36FB286F37}" srcOrd="1" destOrd="0" parTransId="{2811A163-9A7A-47CC-9BDD-D94584AB8F83}" sibTransId="{E93AA9A3-F7E9-4978-BD6E-9B610294B90E}"/>
    <dgm:cxn modelId="{586ED2C9-E49C-4067-B845-FAD649EDC751}" srcId="{6DCBF5A1-1DED-483C-B150-87B65E8B1A94}" destId="{B928D142-2920-4321-A67D-BF71938823CB}" srcOrd="2" destOrd="0" parTransId="{F5BCB16B-881B-461A-803D-1237B3A89AFB}" sibTransId="{BFAC182E-82FB-422A-8336-22F2B87BAB88}"/>
    <dgm:cxn modelId="{EBF7A322-DF30-4C63-BD43-675EE76F04AE}" type="presOf" srcId="{47DE58EC-51E8-4E9D-9ED4-A2F5EDE04FC2}" destId="{522A06CF-2F81-4F13-8DB4-FD7003DC08C5}" srcOrd="1" destOrd="0" presId="urn:microsoft.com/office/officeart/2005/8/layout/cycle4#1"/>
    <dgm:cxn modelId="{AA44CFDA-B8DD-427B-BDB7-A3C710CD272B}" type="presParOf" srcId="{D2914995-A3A1-4F9D-9326-9CB9ED274CA2}" destId="{7564509F-0763-472B-AA26-D9BE1459899D}" srcOrd="0" destOrd="0" presId="urn:microsoft.com/office/officeart/2005/8/layout/cycle4#1"/>
    <dgm:cxn modelId="{3B5B0F1F-E0E6-4CC3-84AA-126A9BDDE0BF}" type="presParOf" srcId="{7564509F-0763-472B-AA26-D9BE1459899D}" destId="{2956CC63-13A4-4D48-B6D3-EC7666EB6CBC}" srcOrd="0" destOrd="0" presId="urn:microsoft.com/office/officeart/2005/8/layout/cycle4#1"/>
    <dgm:cxn modelId="{90349C84-7948-4E01-A525-B49B0BE25A42}" type="presParOf" srcId="{2956CC63-13A4-4D48-B6D3-EC7666EB6CBC}" destId="{A7B87753-AB97-43F9-9EC0-A912448558C1}" srcOrd="0" destOrd="0" presId="urn:microsoft.com/office/officeart/2005/8/layout/cycle4#1"/>
    <dgm:cxn modelId="{851037AA-5E67-4E06-90AC-FE420DCFD555}" type="presParOf" srcId="{2956CC63-13A4-4D48-B6D3-EC7666EB6CBC}" destId="{8BF718B3-2A47-4D94-9594-0100AE587690}" srcOrd="1" destOrd="0" presId="urn:microsoft.com/office/officeart/2005/8/layout/cycle4#1"/>
    <dgm:cxn modelId="{74482C25-C9FE-454F-B956-BA4FF6EC3211}" type="presParOf" srcId="{7564509F-0763-472B-AA26-D9BE1459899D}" destId="{3D540322-F951-4AD4-8DDA-689B5381F7E5}" srcOrd="1" destOrd="0" presId="urn:microsoft.com/office/officeart/2005/8/layout/cycle4#1"/>
    <dgm:cxn modelId="{5A7B58D7-9146-4217-BD7E-EDD1A267541F}" type="presParOf" srcId="{3D540322-F951-4AD4-8DDA-689B5381F7E5}" destId="{2AFD004E-01F2-42B3-8E14-7D6C4AC2DBE4}" srcOrd="0" destOrd="0" presId="urn:microsoft.com/office/officeart/2005/8/layout/cycle4#1"/>
    <dgm:cxn modelId="{9CA2DA93-6888-4B4D-93AC-FCD47574E6A7}" type="presParOf" srcId="{3D540322-F951-4AD4-8DDA-689B5381F7E5}" destId="{522A06CF-2F81-4F13-8DB4-FD7003DC08C5}" srcOrd="1" destOrd="0" presId="urn:microsoft.com/office/officeart/2005/8/layout/cycle4#1"/>
    <dgm:cxn modelId="{DF477E85-5CC6-4E07-817B-48895CD06ACD}" type="presParOf" srcId="{7564509F-0763-472B-AA26-D9BE1459899D}" destId="{1B542741-0D09-4D06-848C-96CB79A36237}" srcOrd="2" destOrd="0" presId="urn:microsoft.com/office/officeart/2005/8/layout/cycle4#1"/>
    <dgm:cxn modelId="{7FDC4E6E-B239-4B2C-8CD8-05CA8777305F}" type="presParOf" srcId="{1B542741-0D09-4D06-848C-96CB79A36237}" destId="{D8B61CF0-9F4F-4334-BC1E-37569A04CB7C}" srcOrd="0" destOrd="0" presId="urn:microsoft.com/office/officeart/2005/8/layout/cycle4#1"/>
    <dgm:cxn modelId="{3D205FB4-800C-4F9E-9DF9-D473F1593589}" type="presParOf" srcId="{1B542741-0D09-4D06-848C-96CB79A36237}" destId="{7B52FAE9-D057-4FF5-BDF5-515958059BF7}" srcOrd="1" destOrd="0" presId="urn:microsoft.com/office/officeart/2005/8/layout/cycle4#1"/>
    <dgm:cxn modelId="{027991F3-A979-40C4-B0BF-DF790703AACE}" type="presParOf" srcId="{7564509F-0763-472B-AA26-D9BE1459899D}" destId="{314937B2-F56D-47A8-ABDA-5EC181375799}" srcOrd="3" destOrd="0" presId="urn:microsoft.com/office/officeart/2005/8/layout/cycle4#1"/>
    <dgm:cxn modelId="{7AB00B43-A596-4B6E-8FAC-DC145D989102}" type="presParOf" srcId="{314937B2-F56D-47A8-ABDA-5EC181375799}" destId="{9A651308-F240-4043-8375-B10D832793D3}" srcOrd="0" destOrd="0" presId="urn:microsoft.com/office/officeart/2005/8/layout/cycle4#1"/>
    <dgm:cxn modelId="{55B3F561-F1FA-401B-B267-860A693234A5}" type="presParOf" srcId="{314937B2-F56D-47A8-ABDA-5EC181375799}" destId="{6079B655-44B5-414A-A3A7-AEF2589D87B5}" srcOrd="1" destOrd="0" presId="urn:microsoft.com/office/officeart/2005/8/layout/cycle4#1"/>
    <dgm:cxn modelId="{44854506-E0C5-4C3C-84D1-77450A87494A}" type="presParOf" srcId="{7564509F-0763-472B-AA26-D9BE1459899D}" destId="{B5D06709-FCC2-44C7-8B0F-6BC68EE13F53}" srcOrd="4" destOrd="0" presId="urn:microsoft.com/office/officeart/2005/8/layout/cycle4#1"/>
    <dgm:cxn modelId="{CB76EA7B-B783-48EC-9FA1-73BB6F2CEF37}" type="presParOf" srcId="{D2914995-A3A1-4F9D-9326-9CB9ED274CA2}" destId="{91318A08-D5B7-4D2C-8547-B79A58DC1FA8}" srcOrd="1" destOrd="0" presId="urn:microsoft.com/office/officeart/2005/8/layout/cycle4#1"/>
    <dgm:cxn modelId="{26EFF630-E4B8-4406-88B7-435CA06467FC}" type="presParOf" srcId="{91318A08-D5B7-4D2C-8547-B79A58DC1FA8}" destId="{D3BE60FF-F771-4E36-BC95-2B53A20B8CD1}" srcOrd="0" destOrd="0" presId="urn:microsoft.com/office/officeart/2005/8/layout/cycle4#1"/>
    <dgm:cxn modelId="{67C8D48E-0983-4E96-AF97-0F650C2312DD}" type="presParOf" srcId="{91318A08-D5B7-4D2C-8547-B79A58DC1FA8}" destId="{DF26B7E1-C921-4582-B205-45F794CD8F93}" srcOrd="1" destOrd="0" presId="urn:microsoft.com/office/officeart/2005/8/layout/cycle4#1"/>
    <dgm:cxn modelId="{CAE0D12F-C4F1-4FE3-8577-A0CA37A3C861}" type="presParOf" srcId="{91318A08-D5B7-4D2C-8547-B79A58DC1FA8}" destId="{3C0A920B-3C29-4BFD-B68F-E6C455B0FB37}" srcOrd="2" destOrd="0" presId="urn:microsoft.com/office/officeart/2005/8/layout/cycle4#1"/>
    <dgm:cxn modelId="{803EC3CA-3AEF-4273-9C71-46D1C83B35EC}" type="presParOf" srcId="{91318A08-D5B7-4D2C-8547-B79A58DC1FA8}" destId="{A3BB3F2C-9AC4-4A63-AD35-9460A3FF1EED}" srcOrd="3" destOrd="0" presId="urn:microsoft.com/office/officeart/2005/8/layout/cycle4#1"/>
    <dgm:cxn modelId="{D0B577F8-3B97-4E88-A508-2807CD519E6C}" type="presParOf" srcId="{91318A08-D5B7-4D2C-8547-B79A58DC1FA8}" destId="{159382F8-C2E3-48C4-A9FE-753BCCBEFC6C}" srcOrd="4" destOrd="0" presId="urn:microsoft.com/office/officeart/2005/8/layout/cycle4#1"/>
    <dgm:cxn modelId="{987EEF08-474C-4161-96C9-E47AD1B9FF94}" type="presParOf" srcId="{D2914995-A3A1-4F9D-9326-9CB9ED274CA2}" destId="{B4B142E0-9120-4E86-B64B-379E5064247E}" srcOrd="2" destOrd="0" presId="urn:microsoft.com/office/officeart/2005/8/layout/cycle4#1"/>
    <dgm:cxn modelId="{8578F65E-47CB-4C0C-BACD-B5B941F38417}" type="presParOf" srcId="{D2914995-A3A1-4F9D-9326-9CB9ED274CA2}" destId="{22A54B56-7CBA-470C-9F10-ADF6B0447629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05962A-EBD9-4314-A0A3-30E12F8A743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3DC9B39-70EC-4127-A751-2DE60C015D47}">
      <dgm:prSet phldrT="[Testo]" custT="1"/>
      <dgm:spPr>
        <a:solidFill>
          <a:schemeClr val="accent6">
            <a:lumMod val="50000"/>
            <a:alpha val="50000"/>
          </a:schemeClr>
        </a:solidFill>
      </dgm:spPr>
      <dgm:t>
        <a:bodyPr/>
        <a:lstStyle/>
        <a:p>
          <a:pPr algn="ctr"/>
          <a:r>
            <a:rPr lang="it-IT" sz="4400" dirty="0"/>
            <a:t> </a:t>
          </a:r>
          <a:r>
            <a:rPr lang="it-IT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Interventi individuali </a:t>
          </a:r>
          <a:r>
            <a:rPr lang="it-IT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it-IT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6/12 mesi di cura)</a:t>
          </a:r>
          <a:endParaRPr lang="it-IT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it-IT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Colloqui clinici e diagnostici</a:t>
          </a:r>
          <a:endParaRPr lang="it-IT" sz="2000" b="0" dirty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it-IT" sz="2000" dirty="0" smtClean="0">
              <a:latin typeface="Times New Roman" pitchFamily="18" charset="0"/>
              <a:cs typeface="Times New Roman" pitchFamily="18" charset="0"/>
            </a:rPr>
            <a:t>Trattamenti farmacologici</a:t>
          </a:r>
          <a:endParaRPr lang="it-IT" sz="2000" dirty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it-IT" sz="2000" dirty="0" smtClean="0">
              <a:latin typeface="Times New Roman" pitchFamily="18" charset="0"/>
              <a:cs typeface="Times New Roman" pitchFamily="18" charset="0"/>
            </a:rPr>
            <a:t>Psicoterapia individuale e/o di gruppo</a:t>
          </a:r>
        </a:p>
        <a:p>
          <a:pPr algn="l"/>
          <a:r>
            <a:rPr lang="it-IT" sz="2000" dirty="0" err="1" smtClean="0">
              <a:latin typeface="Times New Roman" pitchFamily="18" charset="0"/>
              <a:cs typeface="Times New Roman" pitchFamily="18" charset="0"/>
            </a:rPr>
            <a:t>Psicodiagnosi</a:t>
          </a:r>
          <a:endParaRPr lang="it-IT" sz="2000" dirty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it-IT" sz="2000" dirty="0" err="1" smtClean="0">
              <a:latin typeface="Times New Roman" pitchFamily="18" charset="0"/>
              <a:cs typeface="Times New Roman" pitchFamily="18" charset="0"/>
            </a:rPr>
            <a:t>Velutazione</a:t>
          </a:r>
          <a:r>
            <a:rPr lang="it-IT" sz="2000" dirty="0" smtClean="0">
              <a:latin typeface="Times New Roman" pitchFamily="18" charset="0"/>
              <a:cs typeface="Times New Roman" pitchFamily="18" charset="0"/>
            </a:rPr>
            <a:t> medico-legale (nesso di causalità)</a:t>
          </a:r>
          <a:endParaRPr lang="it-IT" sz="2000" dirty="0">
            <a:latin typeface="Times New Roman" pitchFamily="18" charset="0"/>
            <a:cs typeface="Times New Roman" pitchFamily="18" charset="0"/>
          </a:endParaRPr>
        </a:p>
      </dgm:t>
    </dgm:pt>
    <dgm:pt modelId="{2448591F-9939-49E9-8262-7B7043653242}" type="parTrans" cxnId="{A7C40030-72E2-4A56-9E31-AF0B10CB3704}">
      <dgm:prSet/>
      <dgm:spPr/>
      <dgm:t>
        <a:bodyPr/>
        <a:lstStyle/>
        <a:p>
          <a:endParaRPr lang="it-IT"/>
        </a:p>
      </dgm:t>
    </dgm:pt>
    <dgm:pt modelId="{8148FB97-0B5A-4726-881E-5085BF85AF60}" type="sibTrans" cxnId="{A7C40030-72E2-4A56-9E31-AF0B10CB3704}">
      <dgm:prSet/>
      <dgm:spPr/>
      <dgm:t>
        <a:bodyPr/>
        <a:lstStyle/>
        <a:p>
          <a:endParaRPr lang="it-IT"/>
        </a:p>
      </dgm:t>
    </dgm:pt>
    <dgm:pt modelId="{7A64A066-6983-4C55-B27F-DD6149876EA7}">
      <dgm:prSet phldrT="[Tes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endParaRPr lang="it-IT" sz="2000" dirty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it-IT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Interventi centrati sul sistema</a:t>
          </a:r>
        </a:p>
        <a:p>
          <a:pPr algn="l"/>
          <a:r>
            <a:rPr lang="it-IT" sz="1800" dirty="0" smtClean="0">
              <a:latin typeface="Times New Roman" pitchFamily="18" charset="0"/>
              <a:cs typeface="Times New Roman" pitchFamily="18" charset="0"/>
            </a:rPr>
            <a:t>Psicoterapia familiare</a:t>
          </a:r>
          <a:endParaRPr lang="it-IT" sz="1800" dirty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it-IT" sz="1800" dirty="0">
              <a:latin typeface="Times New Roman" pitchFamily="18" charset="0"/>
              <a:cs typeface="Times New Roman" pitchFamily="18" charset="0"/>
            </a:rPr>
            <a:t>Focus </a:t>
          </a:r>
          <a:r>
            <a:rPr lang="it-IT" sz="1800" dirty="0" err="1" smtClean="0">
              <a:latin typeface="Times New Roman" pitchFamily="18" charset="0"/>
              <a:cs typeface="Times New Roman" pitchFamily="18" charset="0"/>
            </a:rPr>
            <a:t>group</a:t>
          </a:r>
          <a:r>
            <a:rPr lang="it-IT" sz="1800" dirty="0" smtClean="0">
              <a:latin typeface="Times New Roman" pitchFamily="18" charset="0"/>
              <a:cs typeface="Times New Roman" pitchFamily="18" charset="0"/>
            </a:rPr>
            <a:t> sul luogo di lavoro</a:t>
          </a:r>
        </a:p>
        <a:p>
          <a:pPr algn="l"/>
          <a:r>
            <a:rPr lang="it-IT" sz="1800" dirty="0" smtClean="0">
              <a:latin typeface="Times New Roman" pitchFamily="18" charset="0"/>
              <a:cs typeface="Times New Roman" pitchFamily="18" charset="0"/>
            </a:rPr>
            <a:t>Interventi nell’ambiente di lavoro</a:t>
          </a:r>
          <a:endParaRPr lang="it-IT" sz="1800" dirty="0">
            <a:latin typeface="Times New Roman" pitchFamily="18" charset="0"/>
            <a:cs typeface="Times New Roman" pitchFamily="18" charset="0"/>
          </a:endParaRPr>
        </a:p>
      </dgm:t>
    </dgm:pt>
    <dgm:pt modelId="{703960CF-7EBD-4531-85C2-EBBBC3CA7057}" type="parTrans" cxnId="{A6EB77B3-C945-48A9-91C0-6F4071FCFAEE}">
      <dgm:prSet/>
      <dgm:spPr/>
      <dgm:t>
        <a:bodyPr/>
        <a:lstStyle/>
        <a:p>
          <a:endParaRPr lang="it-IT"/>
        </a:p>
      </dgm:t>
    </dgm:pt>
    <dgm:pt modelId="{3A5C066E-2560-44A3-B6FF-EC9867A92306}" type="sibTrans" cxnId="{A6EB77B3-C945-48A9-91C0-6F4071FCFAEE}">
      <dgm:prSet/>
      <dgm:spPr/>
      <dgm:t>
        <a:bodyPr/>
        <a:lstStyle/>
        <a:p>
          <a:endParaRPr lang="it-IT"/>
        </a:p>
      </dgm:t>
    </dgm:pt>
    <dgm:pt modelId="{5943D110-252A-4D47-8ED9-0E870546C1F6}" type="pres">
      <dgm:prSet presAssocID="{4505962A-EBD9-4314-A0A3-30E12F8A7435}" presName="compositeShape" presStyleCnt="0">
        <dgm:presLayoutVars>
          <dgm:chMax val="7"/>
          <dgm:dir/>
          <dgm:resizeHandles val="exact"/>
        </dgm:presLayoutVars>
      </dgm:prSet>
      <dgm:spPr/>
    </dgm:pt>
    <dgm:pt modelId="{79279E49-E2F1-486A-A689-F6453D9C2B0E}" type="pres">
      <dgm:prSet presAssocID="{63DC9B39-70EC-4127-A751-2DE60C015D47}" presName="circ1" presStyleLbl="vennNode1" presStyleIdx="0" presStyleCnt="2" custScaleX="133213" custScaleY="105032" custLinFactNeighborX="-1932" custLinFactNeighborY="2243"/>
      <dgm:spPr/>
      <dgm:t>
        <a:bodyPr/>
        <a:lstStyle/>
        <a:p>
          <a:endParaRPr lang="it-IT"/>
        </a:p>
      </dgm:t>
    </dgm:pt>
    <dgm:pt modelId="{3A115492-8B2A-471D-87E3-08C9AC188973}" type="pres">
      <dgm:prSet presAssocID="{63DC9B39-70EC-4127-A751-2DE60C015D4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EFE7CD-1155-4FB7-9D66-3D124EA3362C}" type="pres">
      <dgm:prSet presAssocID="{7A64A066-6983-4C55-B27F-DD6149876EA7}" presName="circ2" presStyleLbl="vennNode1" presStyleIdx="1" presStyleCnt="2" custScaleX="78381" custScaleY="71819" custLinFactNeighborX="3853" custLinFactNeighborY="1596"/>
      <dgm:spPr/>
      <dgm:t>
        <a:bodyPr/>
        <a:lstStyle/>
        <a:p>
          <a:endParaRPr lang="it-IT"/>
        </a:p>
      </dgm:t>
    </dgm:pt>
    <dgm:pt modelId="{A6FB5877-1C48-4F94-91D5-4B521EA32B00}" type="pres">
      <dgm:prSet presAssocID="{7A64A066-6983-4C55-B27F-DD6149876EA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546F3E7-7720-4526-9558-EA383A0E8A47}" type="presOf" srcId="{63DC9B39-70EC-4127-A751-2DE60C015D47}" destId="{79279E49-E2F1-486A-A689-F6453D9C2B0E}" srcOrd="0" destOrd="0" presId="urn:microsoft.com/office/officeart/2005/8/layout/venn1"/>
    <dgm:cxn modelId="{F1B30D92-371F-490C-9CFB-24FD0DA2EA0C}" type="presOf" srcId="{7A64A066-6983-4C55-B27F-DD6149876EA7}" destId="{A6FB5877-1C48-4F94-91D5-4B521EA32B00}" srcOrd="1" destOrd="0" presId="urn:microsoft.com/office/officeart/2005/8/layout/venn1"/>
    <dgm:cxn modelId="{B35D631D-414B-427F-B35B-92EBB479B4F5}" type="presOf" srcId="{63DC9B39-70EC-4127-A751-2DE60C015D47}" destId="{3A115492-8B2A-471D-87E3-08C9AC188973}" srcOrd="1" destOrd="0" presId="urn:microsoft.com/office/officeart/2005/8/layout/venn1"/>
    <dgm:cxn modelId="{561AC6B1-9E1F-4796-8F0C-FC42A1DAC068}" type="presOf" srcId="{4505962A-EBD9-4314-A0A3-30E12F8A7435}" destId="{5943D110-252A-4D47-8ED9-0E870546C1F6}" srcOrd="0" destOrd="0" presId="urn:microsoft.com/office/officeart/2005/8/layout/venn1"/>
    <dgm:cxn modelId="{A6EB77B3-C945-48A9-91C0-6F4071FCFAEE}" srcId="{4505962A-EBD9-4314-A0A3-30E12F8A7435}" destId="{7A64A066-6983-4C55-B27F-DD6149876EA7}" srcOrd="1" destOrd="0" parTransId="{703960CF-7EBD-4531-85C2-EBBBC3CA7057}" sibTransId="{3A5C066E-2560-44A3-B6FF-EC9867A92306}"/>
    <dgm:cxn modelId="{A7C40030-72E2-4A56-9E31-AF0B10CB3704}" srcId="{4505962A-EBD9-4314-A0A3-30E12F8A7435}" destId="{63DC9B39-70EC-4127-A751-2DE60C015D47}" srcOrd="0" destOrd="0" parTransId="{2448591F-9939-49E9-8262-7B7043653242}" sibTransId="{8148FB97-0B5A-4726-881E-5085BF85AF60}"/>
    <dgm:cxn modelId="{13847A57-F72E-4A17-83F0-DFF8480656D0}" type="presOf" srcId="{7A64A066-6983-4C55-B27F-DD6149876EA7}" destId="{6DEFE7CD-1155-4FB7-9D66-3D124EA3362C}" srcOrd="0" destOrd="0" presId="urn:microsoft.com/office/officeart/2005/8/layout/venn1"/>
    <dgm:cxn modelId="{5D15E422-6B76-405F-B823-E5F84BDA4708}" type="presParOf" srcId="{5943D110-252A-4D47-8ED9-0E870546C1F6}" destId="{79279E49-E2F1-486A-A689-F6453D9C2B0E}" srcOrd="0" destOrd="0" presId="urn:microsoft.com/office/officeart/2005/8/layout/venn1"/>
    <dgm:cxn modelId="{F0FD930F-2DE3-422C-91ED-CE55BCFABB4C}" type="presParOf" srcId="{5943D110-252A-4D47-8ED9-0E870546C1F6}" destId="{3A115492-8B2A-471D-87E3-08C9AC188973}" srcOrd="1" destOrd="0" presId="urn:microsoft.com/office/officeart/2005/8/layout/venn1"/>
    <dgm:cxn modelId="{CB106740-31DB-41F9-A76E-6E96D011485A}" type="presParOf" srcId="{5943D110-252A-4D47-8ED9-0E870546C1F6}" destId="{6DEFE7CD-1155-4FB7-9D66-3D124EA3362C}" srcOrd="2" destOrd="0" presId="urn:microsoft.com/office/officeart/2005/8/layout/venn1"/>
    <dgm:cxn modelId="{955E5D11-F405-4A62-9D3A-58625CDF7E1C}" type="presParOf" srcId="{5943D110-252A-4D47-8ED9-0E870546C1F6}" destId="{A6FB5877-1C48-4F94-91D5-4B521EA32B0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E1048-CE9C-430D-98A9-D65EC5C34A8C}">
      <dsp:nvSpPr>
        <dsp:cNvPr id="0" name=""/>
        <dsp:cNvSpPr/>
      </dsp:nvSpPr>
      <dsp:spPr>
        <a:xfrm>
          <a:off x="1571811" y="-121376"/>
          <a:ext cx="1311515" cy="13115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18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Straining</a:t>
          </a:r>
          <a:endParaRPr kumimoji="0" lang="it-IT" altLang="it-IT" sz="18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1746679" y="108138"/>
        <a:ext cx="961777" cy="590181"/>
      </dsp:txXfrm>
    </dsp:sp>
    <dsp:sp modelId="{509BE4B6-AC27-4B0D-AF2E-879C7A6A81F1}">
      <dsp:nvSpPr>
        <dsp:cNvPr id="0" name=""/>
        <dsp:cNvSpPr/>
      </dsp:nvSpPr>
      <dsp:spPr>
        <a:xfrm>
          <a:off x="2248301" y="1054377"/>
          <a:ext cx="1287081" cy="11882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altLang="it-IT" sz="1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14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Burn-out</a:t>
          </a:r>
          <a:endParaRPr kumimoji="0" lang="it-IT" altLang="it-IT" sz="14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2641933" y="1361340"/>
        <a:ext cx="772249" cy="653535"/>
      </dsp:txXfrm>
    </dsp:sp>
    <dsp:sp modelId="{960B6009-73A2-415E-8947-1B044B218F28}">
      <dsp:nvSpPr>
        <dsp:cNvPr id="0" name=""/>
        <dsp:cNvSpPr/>
      </dsp:nvSpPr>
      <dsp:spPr>
        <a:xfrm>
          <a:off x="186499" y="245192"/>
          <a:ext cx="2120156" cy="20505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Mobbing Strategico</a:t>
          </a:r>
          <a:endParaRPr kumimoji="0" lang="it-IT" altLang="it-IT" sz="16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386147" y="774925"/>
        <a:ext cx="1272093" cy="1127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5C969-A3F2-427D-818B-EDB6528CF3D3}">
      <dsp:nvSpPr>
        <dsp:cNvPr id="0" name=""/>
        <dsp:cNvSpPr/>
      </dsp:nvSpPr>
      <dsp:spPr>
        <a:xfrm>
          <a:off x="1261213" y="0"/>
          <a:ext cx="2384296" cy="23842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altLang="it-IT" sz="6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1610385" y="349172"/>
        <a:ext cx="1685952" cy="1685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7E727-ACCC-4186-8B95-FF84B0893C95}">
      <dsp:nvSpPr>
        <dsp:cNvPr id="0" name=""/>
        <dsp:cNvSpPr/>
      </dsp:nvSpPr>
      <dsp:spPr>
        <a:xfrm>
          <a:off x="378032" y="0"/>
          <a:ext cx="1808257" cy="16990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altLang="it-IT" sz="6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642845" y="248821"/>
        <a:ext cx="1278631" cy="12014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0730E-A0A7-48F9-ADF7-7AC531195901}">
      <dsp:nvSpPr>
        <dsp:cNvPr id="0" name=""/>
        <dsp:cNvSpPr/>
      </dsp:nvSpPr>
      <dsp:spPr>
        <a:xfrm>
          <a:off x="669714" y="0"/>
          <a:ext cx="1872208" cy="18722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altLang="it-IT" sz="6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endParaRPr>
        </a:p>
      </dsp:txBody>
      <dsp:txXfrm>
        <a:off x="943893" y="274179"/>
        <a:ext cx="1323850" cy="13238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3CF0A-52AA-4914-84EA-EE5D72A91615}">
      <dsp:nvSpPr>
        <dsp:cNvPr id="0" name=""/>
        <dsp:cNvSpPr/>
      </dsp:nvSpPr>
      <dsp:spPr>
        <a:xfrm>
          <a:off x="360042" y="0"/>
          <a:ext cx="1625792" cy="15121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sz="65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Garamond" pitchFamily="18" charset="0"/>
          </a:endParaRPr>
        </a:p>
      </dsp:txBody>
      <dsp:txXfrm>
        <a:off x="598134" y="221452"/>
        <a:ext cx="1149608" cy="10692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0.86318</cdr:y>
    </cdr:from>
    <cdr:to>
      <cdr:x>1</cdr:x>
      <cdr:y>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0" y="4317179"/>
          <a:ext cx="8714510" cy="684312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 xmlns:a="http://schemas.openxmlformats.org/drawingml/2006/main">
          <a:outerShdw blurRad="50800" dist="50800" dir="5400000" algn="ctr" rotWithShape="0">
            <a:srgbClr val="FFFF00"/>
          </a:outerShdw>
        </a:effectLst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800" dirty="0"/>
            <a:t>0 </a:t>
          </a:r>
          <a:r>
            <a:rPr lang="it-IT" sz="1800" dirty="0" err="1"/>
            <a:t>points</a:t>
          </a:r>
          <a:r>
            <a:rPr lang="it-IT" sz="1800" dirty="0"/>
            <a:t> (</a:t>
          </a:r>
          <a:r>
            <a:rPr lang="it-IT" sz="1800" dirty="0" smtClean="0"/>
            <a:t>nessuna patogenesi lavorativa)</a:t>
          </a:r>
          <a:r>
            <a:rPr lang="it-IT" sz="1800" dirty="0"/>
            <a:t> </a:t>
          </a:r>
          <a:r>
            <a:rPr lang="it-IT" sz="1800" dirty="0" smtClean="0"/>
            <a:t>          100 </a:t>
          </a:r>
          <a:r>
            <a:rPr lang="it-IT" sz="1800" dirty="0" err="1"/>
            <a:t>points</a:t>
          </a:r>
          <a:r>
            <a:rPr lang="it-IT" sz="1800" dirty="0"/>
            <a:t> </a:t>
          </a:r>
          <a:r>
            <a:rPr lang="it-IT" sz="1800" dirty="0" smtClean="0"/>
            <a:t> (patogenesi lavorativa massima)</a:t>
          </a:r>
          <a:endParaRPr lang="it-IT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0.76872</cdr:x>
      <cdr:y>0.41667</cdr:y>
    </cdr:from>
    <cdr:to>
      <cdr:x>0.97602</cdr:x>
      <cdr:y>0.62831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6408712" y="1530170"/>
          <a:ext cx="1728192" cy="77724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Maschi</a:t>
          </a:r>
        </a:p>
        <a:p xmlns:a="http://schemas.openxmlformats.org/drawingml/2006/main">
          <a:r>
            <a:rPr lang="it-IT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Femmine</a:t>
          </a:r>
          <a:endParaRPr lang="it-IT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0.73499</cdr:x>
      <cdr:y>0.80392</cdr:y>
    </cdr:from>
    <cdr:to>
      <cdr:x>1</cdr:x>
      <cdr:y>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6048672" y="2952329"/>
          <a:ext cx="2180928" cy="720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400" baseline="30000" dirty="0" smtClean="0"/>
            <a:t>1</a:t>
          </a:r>
          <a:r>
            <a:rPr lang="it-IT" sz="1400" dirty="0" smtClean="0"/>
            <a:t>Health-care </a:t>
          </a:r>
        </a:p>
        <a:p xmlns:a="http://schemas.openxmlformats.org/drawingml/2006/main">
          <a:r>
            <a:rPr lang="it-IT" sz="1400" dirty="0"/>
            <a:t> </a:t>
          </a:r>
          <a:r>
            <a:rPr lang="it-IT" sz="1400" dirty="0" smtClean="0"/>
            <a:t> mobbing </a:t>
          </a:r>
          <a:r>
            <a:rPr lang="it-IT" sz="1400" dirty="0" err="1" smtClean="0"/>
            <a:t>costs</a:t>
          </a:r>
          <a:endParaRPr lang="it-IT" sz="1400" dirty="0"/>
        </a:p>
      </cdr:txBody>
    </cdr:sp>
  </cdr:relSizeAnchor>
  <cdr:relSizeAnchor xmlns:cdr="http://schemas.openxmlformats.org/drawingml/2006/chartDrawing">
    <cdr:from>
      <cdr:x>0.92749</cdr:x>
      <cdr:y>0.44231</cdr:y>
    </cdr:from>
    <cdr:to>
      <cdr:x>1</cdr:x>
      <cdr:y>0.65231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7632872" y="1656184"/>
          <a:ext cx="596728" cy="786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400" dirty="0"/>
            <a:t>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34C23-1C48-426E-8E91-7A2B7E4F2551}" type="datetimeFigureOut">
              <a:rPr lang="it-IT" smtClean="0"/>
              <a:pPr/>
              <a:t>27/03/2018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E9542-08AD-427C-AB98-0314B43E8FA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97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87D34-0840-499E-B90E-41C6FCD7C48D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49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E9542-08AD-427C-AB98-0314B43E8FA0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5860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it-IT" dirty="0"/>
          </a:p>
          <a:p>
            <a:r>
              <a:rPr lang="it-IT" dirty="0"/>
              <a:t>Soggetti dello studio: criteri di inclusione ed esclusione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gruppo di 23 pazienti affetti da stress occupazionale lavorativo cronico che accedono al Centro di Psicopatologia del Lavoro della ASL Na1 centro (età media : 50 anni,  10 F e 13 M). E’ stato somministrato un protocollo di valutazione della durata di almeno sei mesi in cui vengono esaminati le dimensioni cliniche, psicopatologiche e lavorative: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soggetti sono stati sottoposti ad interviste cliniche </a:t>
            </a:r>
            <a:r>
              <a:rPr lang="it-IT" dirty="0" err="1"/>
              <a:t>semistrutturate</a:t>
            </a:r>
            <a:r>
              <a:rPr lang="it-IT" dirty="0"/>
              <a:t> e le diagnosi sono state effettuate in accordo con i criteri     del DSM IV </a:t>
            </a:r>
            <a:r>
              <a:rPr lang="it-IT" dirty="0" err="1"/>
              <a:t>TR</a:t>
            </a:r>
            <a:r>
              <a:rPr lang="it-IT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Le dimensioni psicopatologiche: ansia, depressione ed </a:t>
            </a:r>
            <a:r>
              <a:rPr lang="it-IT" dirty="0" err="1"/>
              <a:t>anedonia</a:t>
            </a:r>
            <a:r>
              <a:rPr lang="it-IT" dirty="0"/>
              <a:t> sono state misurate attraverso l’uso della Hamilton </a:t>
            </a:r>
            <a:r>
              <a:rPr lang="it-IT" dirty="0" err="1"/>
              <a:t>Anxiety</a:t>
            </a:r>
            <a:r>
              <a:rPr lang="it-IT" dirty="0"/>
              <a:t> Scale (HAM-A), della Hamilton Scale </a:t>
            </a:r>
            <a:r>
              <a:rPr lang="it-IT" dirty="0" err="1"/>
              <a:t>for</a:t>
            </a:r>
            <a:r>
              <a:rPr lang="it-IT" dirty="0"/>
              <a:t> </a:t>
            </a:r>
            <a:r>
              <a:rPr lang="it-IT" dirty="0" err="1"/>
              <a:t>Depression</a:t>
            </a:r>
            <a:r>
              <a:rPr lang="it-IT" dirty="0"/>
              <a:t> (HAM-D) e della </a:t>
            </a:r>
            <a:r>
              <a:rPr lang="it-IT" dirty="0" err="1"/>
              <a:t>Snaith-Hamilton</a:t>
            </a:r>
            <a:r>
              <a:rPr lang="it-IT" dirty="0"/>
              <a:t> </a:t>
            </a:r>
            <a:r>
              <a:rPr lang="it-IT" dirty="0" err="1"/>
              <a:t>Pleasure</a:t>
            </a:r>
            <a:r>
              <a:rPr lang="it-IT" dirty="0"/>
              <a:t> Scale (SHAPS).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12090-D2D2-4E9B-9D0E-FEC74BB04F73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818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E9542-08AD-427C-AB98-0314B43E8FA0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89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5A7E-0299-45F8-AB62-B8C91FBC9F07}" type="datetimeFigureOut">
              <a:rPr lang="it-IT" smtClean="0"/>
              <a:pPr/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937A-E5EB-4438-9FE7-3BED6F8507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5A7E-0299-45F8-AB62-B8C91FBC9F07}" type="datetimeFigureOut">
              <a:rPr lang="it-IT" smtClean="0"/>
              <a:pPr/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937A-E5EB-4438-9FE7-3BED6F8507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5A7E-0299-45F8-AB62-B8C91FBC9F07}" type="datetimeFigureOut">
              <a:rPr lang="it-IT" smtClean="0"/>
              <a:pPr/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937A-E5EB-4438-9FE7-3BED6F8507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4BD09-3702-4F77-9A8C-F588A160FA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839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5A7E-0299-45F8-AB62-B8C91FBC9F07}" type="datetimeFigureOut">
              <a:rPr lang="it-IT" smtClean="0"/>
              <a:pPr/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937A-E5EB-4438-9FE7-3BED6F8507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5A7E-0299-45F8-AB62-B8C91FBC9F07}" type="datetimeFigureOut">
              <a:rPr lang="it-IT" smtClean="0"/>
              <a:pPr/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937A-E5EB-4438-9FE7-3BED6F8507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5A7E-0299-45F8-AB62-B8C91FBC9F07}" type="datetimeFigureOut">
              <a:rPr lang="it-IT" smtClean="0"/>
              <a:pPr/>
              <a:t>27/03/2018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937A-E5EB-4438-9FE7-3BED6F8507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5A7E-0299-45F8-AB62-B8C91FBC9F07}" type="datetimeFigureOut">
              <a:rPr lang="it-IT" smtClean="0"/>
              <a:pPr/>
              <a:t>27/03/2018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937A-E5EB-4438-9FE7-3BED6F8507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5A7E-0299-45F8-AB62-B8C91FBC9F07}" type="datetimeFigureOut">
              <a:rPr lang="it-IT" smtClean="0"/>
              <a:pPr/>
              <a:t>27/03/2018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937A-E5EB-4438-9FE7-3BED6F8507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5A7E-0299-45F8-AB62-B8C91FBC9F07}" type="datetimeFigureOut">
              <a:rPr lang="it-IT" smtClean="0"/>
              <a:pPr/>
              <a:t>27/03/2018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937A-E5EB-4438-9FE7-3BED6F8507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5A7E-0299-45F8-AB62-B8C91FBC9F07}" type="datetimeFigureOut">
              <a:rPr lang="it-IT" smtClean="0"/>
              <a:pPr/>
              <a:t>27/03/2018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937A-E5EB-4438-9FE7-3BED6F8507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5A7E-0299-45F8-AB62-B8C91FBC9F07}" type="datetimeFigureOut">
              <a:rPr lang="it-IT" smtClean="0"/>
              <a:pPr/>
              <a:t>27/03/2018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937A-E5EB-4438-9FE7-3BED6F8507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C5A7E-0299-45F8-AB62-B8C91FBC9F07}" type="datetimeFigureOut">
              <a:rPr lang="it-IT" smtClean="0"/>
              <a:pPr/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937A-E5EB-4438-9FE7-3BED6F85072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8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sf.i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27384"/>
            <a:ext cx="9401175" cy="1654175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zh-CN" sz="160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AZIENDA SANITARIA LOCALE NAPOLI 1 CENTRO</a:t>
            </a:r>
            <a:br>
              <a:rPr lang="it-IT" altLang="zh-CN" sz="160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80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Dipartimento di Salute Mentale</a:t>
            </a:r>
            <a:br>
              <a:rPr lang="it-IT" altLang="zh-CN" sz="180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500" b="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STRUTTURA CENTRALE PSICOPATOLOGIA DA MOBBING</a:t>
            </a:r>
            <a:r>
              <a:rPr lang="it-IT" altLang="zh-CN" sz="150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lang="it-IT" altLang="zh-CN" sz="1500" b="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E DISADATTAMENTO LAVORATIVO</a:t>
            </a:r>
            <a:br>
              <a:rPr lang="it-IT" altLang="zh-CN" sz="1500" b="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80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Centro di Riferimento Regione Campania</a:t>
            </a:r>
            <a:r>
              <a:rPr lang="it-IT" altLang="zh-CN" sz="1500" b="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/>
            </a:r>
            <a:br>
              <a:rPr lang="it-IT" altLang="zh-CN" sz="1500" b="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</a:br>
            <a:r>
              <a:rPr lang="it-IT" sz="1600" b="0" dirty="0">
                <a:solidFill>
                  <a:srgbClr val="242A9C"/>
                </a:solidFill>
                <a:latin typeface="Times New Roman" pitchFamily="18" charset="0"/>
              </a:rPr>
              <a:t>(</a:t>
            </a:r>
            <a:r>
              <a:rPr lang="it-IT" sz="1600" dirty="0">
                <a:solidFill>
                  <a:srgbClr val="242A9C"/>
                </a:solidFill>
                <a:latin typeface="Times New Roman" pitchFamily="18" charset="0"/>
              </a:rPr>
              <a:t>Responsabile</a:t>
            </a:r>
            <a:r>
              <a:rPr lang="it-IT" sz="1600" b="0" dirty="0" smtClean="0">
                <a:solidFill>
                  <a:srgbClr val="242A9C"/>
                </a:solidFill>
                <a:latin typeface="Times New Roman" pitchFamily="18" charset="0"/>
              </a:rPr>
              <a:t>: dott. Giovanni </a:t>
            </a:r>
            <a:r>
              <a:rPr lang="it-IT" sz="1600" b="0" dirty="0" err="1" smtClean="0">
                <a:solidFill>
                  <a:srgbClr val="242A9C"/>
                </a:solidFill>
                <a:latin typeface="Times New Roman" pitchFamily="18" charset="0"/>
              </a:rPr>
              <a:t>Nolfe</a:t>
            </a:r>
            <a:r>
              <a:rPr lang="it-IT" sz="1600" b="0" dirty="0">
                <a:solidFill>
                  <a:srgbClr val="242A9C"/>
                </a:solidFill>
                <a:latin typeface="Times New Roman" pitchFamily="18" charset="0"/>
              </a:rPr>
              <a:t>)</a:t>
            </a:r>
            <a:r>
              <a:rPr lang="it-IT" altLang="zh-CN" sz="160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lang="it-IT" sz="1600" dirty="0">
                <a:solidFill>
                  <a:srgbClr val="242A9C"/>
                </a:solidFill>
                <a:latin typeface="Times New Roman" pitchFamily="18" charset="0"/>
              </a:rPr>
              <a:t/>
            </a:r>
            <a:br>
              <a:rPr lang="it-IT" sz="1600" dirty="0">
                <a:solidFill>
                  <a:srgbClr val="242A9C"/>
                </a:solidFill>
                <a:latin typeface="Times New Roman" pitchFamily="18" charset="0"/>
              </a:rPr>
            </a:br>
            <a:endParaRPr lang="it-IT" sz="1600" dirty="0">
              <a:solidFill>
                <a:srgbClr val="242A9C"/>
              </a:solidFill>
              <a:latin typeface="Times New Roman" pitchFamily="18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668400" y="2260271"/>
            <a:ext cx="447559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it-IT" sz="19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283968" y="2492896"/>
            <a:ext cx="4464496" cy="16619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Il ruolo dei Centri Clinici e delle Leggi Regionali</a:t>
            </a:r>
          </a:p>
          <a:p>
            <a:pPr algn="ctr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(Giovanni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Nolfe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07504" y="3284984"/>
            <a:ext cx="5328592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it-IT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Accettare tutto, come si accetta</a:t>
            </a:r>
          </a:p>
          <a:p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dopo la primavera l’estate, </a:t>
            </a:r>
          </a:p>
          <a:p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l’inverno dopo l’autunno,</a:t>
            </a:r>
          </a:p>
          <a:p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guardare indifferenti le vicende umane</a:t>
            </a:r>
          </a:p>
          <a:p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come l’avvicendarsi della natura cieca?</a:t>
            </a:r>
          </a:p>
          <a:p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Finché ho vita griderò di no!</a:t>
            </a:r>
            <a:br>
              <a:rPr lang="it-IT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Mi senti </a:t>
            </a:r>
            <a:r>
              <a:rPr lang="it-IT" b="1" i="1" dirty="0" err="1" smtClean="0">
                <a:latin typeface="Times New Roman" pitchFamily="18" charset="0"/>
                <a:cs typeface="Times New Roman" pitchFamily="18" charset="0"/>
              </a:rPr>
              <a:t>Ismene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? Griderò di no!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062027" y="5962640"/>
            <a:ext cx="363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b="1" i="1" dirty="0" err="1" smtClean="0">
                <a:latin typeface="Times New Roman" pitchFamily="18" charset="0"/>
                <a:cs typeface="Times New Roman" pitchFamily="18" charset="0"/>
              </a:rPr>
              <a:t>Czeslaw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latin typeface="Times New Roman" pitchFamily="18" charset="0"/>
                <a:cs typeface="Times New Roman" pitchFamily="18" charset="0"/>
              </a:rPr>
              <a:t>Milosz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, da Antigone. 1949)</a:t>
            </a:r>
            <a:endParaRPr lang="it-IT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AutoShape 3" descr="C:\Users\user\Desktop\ZbignewHerbert_NewBioImage_Credit-AnnaBeataBohdziewicz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33" name="AutoShape 5" descr="C:\Users\user\Desktop\ZbignewHerbert_NewBioImage_Credit-AnnaBeataBohdziewicz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2535" name="Picture 7" descr="C:\Users\user\Desktop\czeslaw-milosz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574" y="1530079"/>
            <a:ext cx="2921266" cy="2402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25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2008" y="404664"/>
            <a:ext cx="8964488" cy="1080120"/>
          </a:xfrm>
        </p:spPr>
        <p:txBody>
          <a:bodyPr>
            <a:normAutofit fontScale="90000"/>
          </a:bodyPr>
          <a:lstStyle/>
          <a:p>
            <a:r>
              <a:rPr lang="it-IT" sz="2700" dirty="0" smtClean="0">
                <a:latin typeface="Bodoni MT" panose="02070603080606020203" pitchFamily="18" charset="0"/>
              </a:rPr>
              <a:t>Flusso dei casi e </a:t>
            </a:r>
            <a:r>
              <a:rPr lang="it-IT" sz="2700" dirty="0" err="1" smtClean="0">
                <a:latin typeface="Bodoni MT" panose="02070603080606020203" pitchFamily="18" charset="0"/>
              </a:rPr>
              <a:t>diferenze</a:t>
            </a:r>
            <a:r>
              <a:rPr lang="it-IT" sz="2700" dirty="0" smtClean="0">
                <a:latin typeface="Bodoni MT" panose="02070603080606020203" pitchFamily="18" charset="0"/>
              </a:rPr>
              <a:t> di genere</a:t>
            </a:r>
            <a:r>
              <a:rPr lang="it-IT" sz="2700" dirty="0">
                <a:latin typeface="Bodoni MT" panose="02070603080606020203" pitchFamily="18" charset="0"/>
              </a:rPr>
              <a:t/>
            </a:r>
            <a:br>
              <a:rPr lang="it-IT" sz="2700" dirty="0">
                <a:latin typeface="Bodoni MT" panose="02070603080606020203" pitchFamily="18" charset="0"/>
              </a:rPr>
            </a:br>
            <a:r>
              <a:rPr lang="it-IT" sz="2200" dirty="0" smtClean="0">
                <a:latin typeface="Bodoni MT" panose="02070603080606020203" pitchFamily="18" charset="0"/>
              </a:rPr>
              <a:t>(corretto per tassi di occupazione) </a:t>
            </a:r>
            <a:r>
              <a:rPr lang="it-IT" sz="3200" dirty="0">
                <a:latin typeface="Bodoni MT" panose="02070603080606020203" pitchFamily="18" charset="0"/>
              </a:rPr>
              <a:t/>
            </a:r>
            <a:br>
              <a:rPr lang="it-IT" sz="3200" dirty="0">
                <a:latin typeface="Bodoni MT" panose="02070603080606020203" pitchFamily="18" charset="0"/>
              </a:rPr>
            </a:br>
            <a:r>
              <a:rPr lang="it-IT" sz="1600" dirty="0">
                <a:latin typeface="Bodoni MT" panose="02070603080606020203" pitchFamily="18" charset="0"/>
              </a:rPr>
              <a:t>M/F 1.65/1 sulla base del numero dipendenti nel </a:t>
            </a:r>
            <a:r>
              <a:rPr lang="it-IT" sz="1600" dirty="0" smtClean="0">
                <a:latin typeface="Bodoni MT" panose="02070603080606020203" pitchFamily="18" charset="0"/>
              </a:rPr>
              <a:t>Sud Italia </a:t>
            </a:r>
            <a:r>
              <a:rPr lang="it-IT" sz="1600" dirty="0">
                <a:latin typeface="Bodoni MT" panose="02070603080606020203" pitchFamily="18" charset="0"/>
              </a:rPr>
              <a:t>2008/2012 (Fonte http://www.istat.it/archivio/89629)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779269"/>
              </p:ext>
            </p:extLst>
          </p:nvPr>
        </p:nvGraphicFramePr>
        <p:xfrm>
          <a:off x="179512" y="1700808"/>
          <a:ext cx="89644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69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it-IT" altLang="zh-C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AZIENDA SANITARIA LOCALE NAPOLI 1 CENTRO</a:t>
            </a:r>
            <a:br>
              <a:rPr lang="it-IT" altLang="zh-C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zh-CN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DIPARTIMENTO DI SALUTE MENTALE</a:t>
            </a:r>
            <a:br>
              <a:rPr lang="it-IT" altLang="zh-CN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zh-CN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STRUTTURA CENTRALE PSICOPATOLOGIA DA MOBBING E DISADATTAMENTO LAVORATIVO</a:t>
            </a:r>
            <a:br>
              <a:rPr lang="it-IT" altLang="zh-CN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zh-CN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CENTRO DI RIFERIMENTO REGIONE CAMPANIA</a:t>
            </a:r>
            <a:br>
              <a:rPr lang="it-IT" altLang="zh-CN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(Responsabile: dott. Giovanni </a:t>
            </a:r>
            <a:r>
              <a:rPr lang="it-IT" sz="1800" b="1" dirty="0" err="1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Nolfe</a:t>
            </a:r>
            <a:r>
              <a:rPr lang="it-IT" sz="1800" b="1" dirty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lang="it-IT" altLang="zh-C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dirty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it-IT" sz="1800" dirty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it-IT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Età e Sesso (pazienti n=2385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087255"/>
              </p:ext>
            </p:extLst>
          </p:nvPr>
        </p:nvGraphicFramePr>
        <p:xfrm>
          <a:off x="251520" y="2204864"/>
          <a:ext cx="8336855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987824" y="609329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Intervalli di Età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9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it-IT" altLang="zh-CN" sz="1800" b="1" dirty="0">
                <a:solidFill>
                  <a:srgbClr val="301DA3"/>
                </a:solidFill>
                <a:latin typeface="Times New Roman" pitchFamily="18" charset="0"/>
                <a:cs typeface="Times New Roman" pitchFamily="18" charset="0"/>
              </a:rPr>
              <a:t>AZIENDA SANITARIA LOCALE NAPOLI 1 CENTRO</a:t>
            </a:r>
            <a:br>
              <a:rPr lang="it-IT" altLang="zh-CN" sz="1800" b="1" dirty="0">
                <a:solidFill>
                  <a:srgbClr val="301DA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zh-CN" sz="1400" b="1" dirty="0">
                <a:solidFill>
                  <a:srgbClr val="301DA3"/>
                </a:solidFill>
                <a:latin typeface="Times New Roman" pitchFamily="18" charset="0"/>
                <a:cs typeface="Times New Roman" pitchFamily="18" charset="0"/>
              </a:rPr>
              <a:t>DIPARTIMENTO DI SALUTE MENTALE</a:t>
            </a:r>
            <a:br>
              <a:rPr lang="it-IT" altLang="zh-CN" sz="1400" b="1" dirty="0">
                <a:solidFill>
                  <a:srgbClr val="301DA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zh-CN" sz="1600" b="1" dirty="0">
                <a:solidFill>
                  <a:srgbClr val="301DA3"/>
                </a:solidFill>
                <a:latin typeface="Times New Roman" pitchFamily="18" charset="0"/>
                <a:cs typeface="Times New Roman" pitchFamily="18" charset="0"/>
              </a:rPr>
              <a:t>STRUTTURA CENTRALE PSICOPATOLOGIA DA MOBBING E DISADATTAMENTO LAVORATIVO</a:t>
            </a:r>
            <a:br>
              <a:rPr lang="it-IT" altLang="zh-CN" sz="1600" b="1" dirty="0">
                <a:solidFill>
                  <a:srgbClr val="301DA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zh-CN" sz="1600" b="1" dirty="0">
                <a:solidFill>
                  <a:srgbClr val="301DA3"/>
                </a:solidFill>
                <a:latin typeface="Times New Roman" pitchFamily="18" charset="0"/>
                <a:cs typeface="Times New Roman" pitchFamily="18" charset="0"/>
              </a:rPr>
              <a:t>CENTRO DI RIFERIMENTO REGIONE CAMPANIA</a:t>
            </a:r>
            <a:br>
              <a:rPr lang="it-IT" altLang="zh-CN" sz="1600" b="1" dirty="0">
                <a:solidFill>
                  <a:srgbClr val="301DA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1600" b="1" dirty="0">
                <a:solidFill>
                  <a:srgbClr val="301DA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(Responsabile: dott. Giovanni </a:t>
            </a:r>
            <a:r>
              <a:rPr lang="it-IT" sz="1600" b="1" dirty="0" err="1">
                <a:solidFill>
                  <a:srgbClr val="301DA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Nolfe</a:t>
            </a:r>
            <a:r>
              <a:rPr lang="it-IT" sz="1600" b="1" dirty="0">
                <a:solidFill>
                  <a:srgbClr val="301DA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lang="it-IT" altLang="zh-CN" sz="1600" dirty="0">
                <a:solidFill>
                  <a:srgbClr val="301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>
                <a:solidFill>
                  <a:srgbClr val="301DA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it-IT" sz="1600" dirty="0">
                <a:solidFill>
                  <a:srgbClr val="301DA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it-IT" sz="1600" dirty="0">
              <a:solidFill>
                <a:srgbClr val="301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211729"/>
              </p:ext>
            </p:extLst>
          </p:nvPr>
        </p:nvGraphicFramePr>
        <p:xfrm>
          <a:off x="971600" y="1400300"/>
          <a:ext cx="7560840" cy="5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539552" y="357301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9251951" cy="11525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altLang="zh-CN" sz="160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AZIENDA SANITARIA LOCALE NAPOLI 1 CENTRO</a:t>
            </a:r>
            <a:br>
              <a:rPr lang="it-IT" altLang="zh-CN" sz="160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60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Dipartimento di Salute Mentale</a:t>
            </a:r>
            <a:br>
              <a:rPr lang="it-IT" altLang="zh-CN" sz="160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400" b="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STRUTTURA CENTRALE PSICOPATOLOGIA DA MOBBING E DISADATTAMENTO LAVORATIVO</a:t>
            </a:r>
            <a:br>
              <a:rPr lang="it-IT" altLang="zh-CN" sz="1400" b="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80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Centro di Riferimento Regione Campania</a:t>
            </a:r>
            <a:r>
              <a:rPr lang="it-IT" altLang="zh-CN" sz="1400" b="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/>
            </a:r>
            <a:br>
              <a:rPr lang="it-IT" altLang="zh-CN" sz="1400" b="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</a:br>
            <a:r>
              <a:rPr lang="it-IT" sz="1600" b="0" dirty="0">
                <a:solidFill>
                  <a:srgbClr val="242A9C"/>
                </a:solidFill>
                <a:latin typeface="Times New Roman" pitchFamily="18" charset="0"/>
              </a:rPr>
              <a:t>(</a:t>
            </a:r>
            <a:r>
              <a:rPr lang="it-IT" sz="1600" dirty="0">
                <a:solidFill>
                  <a:srgbClr val="242A9C"/>
                </a:solidFill>
                <a:latin typeface="Times New Roman" pitchFamily="18" charset="0"/>
              </a:rPr>
              <a:t>Responsabile</a:t>
            </a:r>
            <a:r>
              <a:rPr lang="it-IT" sz="1600" b="0" dirty="0">
                <a:solidFill>
                  <a:srgbClr val="242A9C"/>
                </a:solidFill>
                <a:latin typeface="Times New Roman" pitchFamily="18" charset="0"/>
              </a:rPr>
              <a:t>: Giovanni </a:t>
            </a:r>
            <a:r>
              <a:rPr lang="it-IT" sz="1600" b="0" dirty="0" err="1">
                <a:solidFill>
                  <a:srgbClr val="242A9C"/>
                </a:solidFill>
                <a:latin typeface="Times New Roman" pitchFamily="18" charset="0"/>
              </a:rPr>
              <a:t>Nolfe</a:t>
            </a:r>
            <a:r>
              <a:rPr lang="it-IT" sz="1600" b="0" dirty="0">
                <a:solidFill>
                  <a:srgbClr val="242A9C"/>
                </a:solidFill>
                <a:latin typeface="Times New Roman" pitchFamily="18" charset="0"/>
              </a:rPr>
              <a:t>)</a:t>
            </a:r>
            <a:r>
              <a:rPr lang="it-IT" altLang="zh-CN" sz="160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lang="it-IT" sz="1600" dirty="0">
                <a:solidFill>
                  <a:srgbClr val="242A9C"/>
                </a:solidFill>
                <a:latin typeface="Times New Roman" pitchFamily="18" charset="0"/>
              </a:rPr>
              <a:t/>
            </a:r>
            <a:br>
              <a:rPr lang="it-IT" sz="1600" dirty="0">
                <a:solidFill>
                  <a:srgbClr val="242A9C"/>
                </a:solidFill>
                <a:latin typeface="Times New Roman" pitchFamily="18" charset="0"/>
              </a:rPr>
            </a:br>
            <a:endParaRPr lang="it-IT" sz="1600" dirty="0">
              <a:solidFill>
                <a:srgbClr val="242A9C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type="subTitle" idx="1"/>
            <p:extLst>
              <p:ext uri="{D42A27DB-BD31-4B8C-83A1-F6EECF244321}">
                <p14:modId xmlns:p14="http://schemas.microsoft.com/office/powerpoint/2010/main" val="3451729864"/>
              </p:ext>
            </p:extLst>
          </p:nvPr>
        </p:nvGraphicFramePr>
        <p:xfrm>
          <a:off x="331912" y="1772816"/>
          <a:ext cx="8812088" cy="47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6012160" y="6237312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Nolfe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al., 2014,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 WORK)</a:t>
            </a:r>
            <a:endParaRPr lang="it-IT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-756592" y="188640"/>
            <a:ext cx="10585176" cy="1080120"/>
          </a:xfrm>
        </p:spPr>
        <p:txBody>
          <a:bodyPr>
            <a:noAutofit/>
          </a:bodyPr>
          <a:lstStyle/>
          <a:p>
            <a:pPr algn="ctr"/>
            <a:r>
              <a:rPr lang="it-IT" altLang="zh-CN" sz="16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AZIENDA SANITARIA LOCALE NAPOLI 1 CENTRO</a:t>
            </a:r>
            <a:br>
              <a:rPr lang="it-IT" altLang="zh-CN" sz="16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6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Dipartimento di Salute Mentale</a:t>
            </a:r>
            <a:br>
              <a:rPr lang="it-IT" altLang="zh-CN" sz="16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4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STRUTTURA CENTRALE PSICOPATOLOGIA DA MOBBING E  DISADATTAMENTO LAVORATIVO</a:t>
            </a:r>
            <a:br>
              <a:rPr lang="it-IT" altLang="zh-CN" sz="14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4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Centro di Riferimento Regione Campania</a:t>
            </a:r>
            <a:br>
              <a:rPr lang="it-IT" altLang="zh-CN" sz="14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</a:br>
            <a:r>
              <a:rPr lang="it-IT" sz="1400" b="1" dirty="0">
                <a:solidFill>
                  <a:srgbClr val="002060"/>
                </a:solidFill>
                <a:latin typeface="Times New Roman" pitchFamily="18" charset="0"/>
              </a:rPr>
              <a:t>(Responsabile: Giovanni </a:t>
            </a:r>
            <a:r>
              <a:rPr lang="it-IT" sz="1400" b="1" dirty="0" err="1">
                <a:solidFill>
                  <a:srgbClr val="002060"/>
                </a:solidFill>
                <a:latin typeface="Times New Roman" pitchFamily="18" charset="0"/>
              </a:rPr>
              <a:t>Nolfe</a:t>
            </a:r>
            <a:r>
              <a:rPr lang="it-IT" altLang="zh-CN" sz="14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 )</a:t>
            </a:r>
            <a:r>
              <a:rPr lang="it-IT" sz="1400" b="1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it-IT" sz="1400" b="1" dirty="0">
                <a:solidFill>
                  <a:srgbClr val="002060"/>
                </a:solidFill>
                <a:latin typeface="Times New Roman" pitchFamily="18" charset="0"/>
              </a:rPr>
            </a:b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2052" name="Object 12"/>
          <p:cNvGraphicFramePr>
            <a:graphicFrameLocks noGrp="1" noChangeAspect="1"/>
          </p:cNvGraphicFramePr>
          <p:nvPr/>
        </p:nvGraphicFramePr>
        <p:xfrm>
          <a:off x="539750" y="1700808"/>
          <a:ext cx="860425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Worksheet" r:id="rId3" imgW="3895787" imgH="4924398" progId="">
                  <p:embed/>
                </p:oleObj>
              </mc:Choice>
              <mc:Fallback>
                <p:oleObj name="Worksheet" r:id="rId3" imgW="3895787" imgH="4924398" progId="">
                  <p:embed/>
                  <p:pic>
                    <p:nvPicPr>
                      <p:cNvPr id="0" name="Picture 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00808"/>
                        <a:ext cx="8604250" cy="469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4096047975"/>
              </p:ext>
            </p:extLst>
          </p:nvPr>
        </p:nvGraphicFramePr>
        <p:xfrm>
          <a:off x="395536" y="1268760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749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645740" y="332656"/>
            <a:ext cx="7886700" cy="817388"/>
          </a:xfrm>
        </p:spPr>
        <p:txBody>
          <a:bodyPr>
            <a:normAutofit fontScale="90000"/>
          </a:bodyPr>
          <a:lstStyle/>
          <a:p>
            <a:r>
              <a:rPr lang="it-IT" sz="2000" b="1" dirty="0">
                <a:latin typeface="Bodoni MT" panose="02070603080606020203" pitchFamily="18" charset="0"/>
              </a:rPr>
              <a:t>Azienda Sanitaria Locale Napoli 1 centro</a:t>
            </a:r>
            <a:br>
              <a:rPr lang="it-IT" sz="2000" b="1" dirty="0">
                <a:latin typeface="Bodoni MT" panose="02070603080606020203" pitchFamily="18" charset="0"/>
              </a:rPr>
            </a:br>
            <a:r>
              <a:rPr lang="it-IT" sz="1600" dirty="0">
                <a:latin typeface="Bodoni MT" panose="02070603080606020203" pitchFamily="18" charset="0"/>
              </a:rPr>
              <a:t>Dipartimento di Salute Mentale</a:t>
            </a:r>
            <a:br>
              <a:rPr lang="it-IT" sz="1600" dirty="0">
                <a:latin typeface="Bodoni MT" panose="02070603080606020203" pitchFamily="18" charset="0"/>
              </a:rPr>
            </a:br>
            <a:r>
              <a:rPr lang="it-IT" sz="2000" dirty="0">
                <a:latin typeface="Bodoni MT" panose="02070603080606020203" pitchFamily="18" charset="0"/>
              </a:rPr>
              <a:t>Struttura Centrale di Psicopatologia da Mobbing e Disadattamento Lavorativo</a:t>
            </a:r>
            <a:br>
              <a:rPr lang="it-IT" sz="2000" dirty="0">
                <a:latin typeface="Bodoni MT" panose="02070603080606020203" pitchFamily="18" charset="0"/>
              </a:rPr>
            </a:br>
            <a:r>
              <a:rPr lang="it-IT" sz="1800" b="1" dirty="0">
                <a:latin typeface="Bodoni MT" panose="02070603080606020203" pitchFamily="18" charset="0"/>
              </a:rPr>
              <a:t>Centro di Riferimento Regione Campania</a:t>
            </a:r>
            <a:br>
              <a:rPr lang="it-IT" sz="1800" b="1" dirty="0">
                <a:latin typeface="Bodoni MT" panose="02070603080606020203" pitchFamily="18" charset="0"/>
              </a:rPr>
            </a:br>
            <a:r>
              <a:rPr lang="it-IT" sz="1800" dirty="0">
                <a:latin typeface="Bodoni MT" panose="02070603080606020203" pitchFamily="18" charset="0"/>
              </a:rPr>
              <a:t>(Responsabile dott. Giovanni </a:t>
            </a:r>
            <a:r>
              <a:rPr lang="it-IT" sz="1800" dirty="0" err="1">
                <a:latin typeface="Bodoni MT" panose="02070603080606020203" pitchFamily="18" charset="0"/>
              </a:rPr>
              <a:t>Nolfe</a:t>
            </a:r>
            <a:r>
              <a:rPr lang="it-IT" sz="1800" dirty="0">
                <a:latin typeface="Bodoni MT" panose="02070603080606020203" pitchFamily="18" charset="0"/>
              </a:rPr>
              <a:t>)</a:t>
            </a:r>
            <a:endParaRPr lang="it-IT" sz="1800" dirty="0"/>
          </a:p>
        </p:txBody>
      </p:sp>
      <p:graphicFrame>
        <p:nvGraphicFramePr>
          <p:cNvPr id="13" name="Segnaposto contenut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44043"/>
              </p:ext>
            </p:extLst>
          </p:nvPr>
        </p:nvGraphicFramePr>
        <p:xfrm>
          <a:off x="251520" y="1628800"/>
          <a:ext cx="86409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4803429" y="2555612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p&lt;0.0001</a:t>
            </a:r>
          </a:p>
        </p:txBody>
      </p:sp>
    </p:spTree>
    <p:extLst>
      <p:ext uri="{BB962C8B-B14F-4D97-AF65-F5344CB8AC3E}">
        <p14:creationId xmlns:p14="http://schemas.microsoft.com/office/powerpoint/2010/main" val="20637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88913"/>
            <a:ext cx="9144000" cy="1228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altLang="zh-CN" sz="2000" b="1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AZIENDA SANITARIA LOCALE NAPOLI 1 CENTRO</a:t>
            </a:r>
            <a:br>
              <a:rPr lang="it-IT" altLang="zh-CN" sz="2000" b="1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3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DIPARTIMENTO </a:t>
            </a:r>
            <a:r>
              <a:rPr lang="it-IT" altLang="zh-CN" sz="1300" dirty="0" err="1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DI</a:t>
            </a:r>
            <a:r>
              <a:rPr lang="it-IT" altLang="zh-CN" sz="13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 SALUTE MENTALE</a:t>
            </a:r>
            <a:br>
              <a:rPr lang="it-IT" altLang="zh-CN" sz="13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600" b="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STRUTTURA CENTRALE PSICOPATOLOGIA DA MOBBING</a:t>
            </a:r>
            <a:r>
              <a:rPr lang="it-IT" altLang="zh-CN" sz="16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lang="it-IT" altLang="zh-CN" sz="1600" b="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E DISADATTAMENTO LAVORATIVO</a:t>
            </a:r>
            <a:br>
              <a:rPr lang="it-IT" altLang="zh-CN" sz="1600" b="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8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CENTRO </a:t>
            </a:r>
            <a:r>
              <a:rPr lang="it-IT" altLang="zh-CN" sz="1800" dirty="0" err="1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DI</a:t>
            </a:r>
            <a:r>
              <a:rPr lang="it-IT" altLang="zh-CN" sz="18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 RIFERIMENTO REGIONE CAMPANIA</a:t>
            </a:r>
            <a:r>
              <a:rPr lang="it-IT" altLang="zh-CN" sz="1800" b="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/>
            </a:r>
            <a:br>
              <a:rPr lang="it-IT" altLang="zh-CN" sz="1800" b="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</a:br>
            <a:r>
              <a:rPr lang="it-IT" sz="1600" b="0" dirty="0" smtClean="0">
                <a:solidFill>
                  <a:schemeClr val="hlink"/>
                </a:solidFill>
                <a:latin typeface="Times New Roman" pitchFamily="18" charset="0"/>
              </a:rPr>
              <a:t>(</a:t>
            </a:r>
            <a:r>
              <a:rPr lang="it-IT" sz="1600" dirty="0" smtClean="0">
                <a:solidFill>
                  <a:schemeClr val="hlink"/>
                </a:solidFill>
                <a:latin typeface="Times New Roman" pitchFamily="18" charset="0"/>
              </a:rPr>
              <a:t>Responsabile: dott. Giovanni </a:t>
            </a:r>
            <a:r>
              <a:rPr lang="it-IT" sz="1600" dirty="0" err="1" smtClean="0">
                <a:solidFill>
                  <a:schemeClr val="hlink"/>
                </a:solidFill>
                <a:latin typeface="Times New Roman" pitchFamily="18" charset="0"/>
              </a:rPr>
              <a:t>Nolfe</a:t>
            </a:r>
            <a:r>
              <a:rPr lang="it-IT" sz="1600" b="0" dirty="0" smtClean="0">
                <a:solidFill>
                  <a:schemeClr val="hlink"/>
                </a:solidFill>
                <a:latin typeface="Times New Roman" pitchFamily="18" charset="0"/>
              </a:rPr>
              <a:t>)</a:t>
            </a:r>
            <a:r>
              <a:rPr lang="it-IT" altLang="zh-CN" sz="16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lang="it-IT" sz="1600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it-IT" sz="1600" dirty="0" smtClean="0">
                <a:solidFill>
                  <a:schemeClr val="hlink"/>
                </a:solidFill>
                <a:latin typeface="Times New Roman" pitchFamily="18" charset="0"/>
              </a:rPr>
            </a:br>
            <a:endParaRPr lang="it-IT" sz="1600" dirty="0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25607" name="Picture 9" descr="ijmh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73808"/>
            <a:ext cx="4110145" cy="5484192"/>
          </a:xfrm>
          <a:noFill/>
        </p:spPr>
      </p:pic>
      <p:sp>
        <p:nvSpPr>
          <p:cNvPr id="17416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/>
          <a:p>
            <a:pPr eaLnBrk="1" hangingPunct="1">
              <a:defRPr/>
            </a:pPr>
            <a:endParaRPr lang="it-IT" smtClean="0"/>
          </a:p>
        </p:txBody>
      </p:sp>
      <p:pic>
        <p:nvPicPr>
          <p:cNvPr id="25606" name="Picture 6" descr="pdf-preview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1340768"/>
            <a:ext cx="4143605" cy="535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flipV="1">
            <a:off x="687359" y="2132856"/>
            <a:ext cx="7913298" cy="4571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4" name="Rettangolo 3"/>
          <p:cNvSpPr/>
          <p:nvPr/>
        </p:nvSpPr>
        <p:spPr>
          <a:xfrm>
            <a:off x="3977622" y="260648"/>
            <a:ext cx="1188788" cy="393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956" b="1" i="1" dirty="0">
                <a:solidFill>
                  <a:schemeClr val="bg1"/>
                </a:solidFill>
              </a:rPr>
              <a:t>RISULTATI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8359" y="1268760"/>
            <a:ext cx="909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MRI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Hippocampal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Manual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83"/>
          <a:stretch>
            <a:fillRect/>
          </a:stretch>
        </p:blipFill>
        <p:spPr bwMode="auto">
          <a:xfrm>
            <a:off x="106663" y="2276872"/>
            <a:ext cx="4304684" cy="38772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Immagin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9"/>
          <a:stretch>
            <a:fillRect/>
          </a:stretch>
        </p:blipFill>
        <p:spPr bwMode="auto">
          <a:xfrm>
            <a:off x="4683190" y="2321378"/>
            <a:ext cx="4433445" cy="3859990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CasellaDiTesto 9"/>
          <p:cNvSpPr txBox="1"/>
          <p:nvPr/>
        </p:nvSpPr>
        <p:spPr>
          <a:xfrm>
            <a:off x="-36512" y="6211351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HIPPOCAMPUS right (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0000"/>
              </a:buClr>
            </a:pP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pts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controls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3595,665 vs 5958,829 </a:t>
            </a:r>
            <a:r>
              <a:rPr lang="it-IT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*p= 0,0222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572000" y="621135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HIPPOCAMPUS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Verbal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0000"/>
              </a:buClr>
            </a:pP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pts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controls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3346,599 vs 6137,507 </a:t>
            </a:r>
            <a:r>
              <a:rPr lang="it-IT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p= 0,0048</a:t>
            </a:r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it-IT" altLang="zh-CN" sz="16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AZIENDA SANITARIA LOCALE NAPOLI 1 CENTRO</a:t>
            </a:r>
            <a:br>
              <a:rPr lang="it-IT" altLang="zh-CN" sz="16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4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DIPARTIMENTO DI SALUTE MENTALE</a:t>
            </a:r>
            <a:r>
              <a:rPr lang="it-IT" altLang="zh-CN" sz="12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/>
            </a:r>
            <a:br>
              <a:rPr lang="it-IT" altLang="zh-CN" sz="12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6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STRUTTURA CENTRALE  PSICOPATOLOGIA  DA MOBBING E  DISADATTAMENTO LAVORATIVO</a:t>
            </a:r>
            <a:br>
              <a:rPr lang="it-IT" altLang="zh-CN" sz="16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6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(CENTRO DI RIFERIMENTO REGIONE CAMPANIA)</a:t>
            </a:r>
            <a:br>
              <a:rPr lang="it-IT" altLang="zh-CN" sz="16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</a:br>
            <a:r>
              <a:rPr lang="it-IT" sz="1600" b="1" dirty="0">
                <a:solidFill>
                  <a:srgbClr val="002060"/>
                </a:solidFill>
                <a:latin typeface="Times New Roman" pitchFamily="18" charset="0"/>
              </a:rPr>
              <a:t>(Responsabile: Giovanni </a:t>
            </a:r>
            <a:r>
              <a:rPr lang="it-IT" sz="1600" b="1" dirty="0" err="1">
                <a:solidFill>
                  <a:srgbClr val="002060"/>
                </a:solidFill>
                <a:latin typeface="Times New Roman" pitchFamily="18" charset="0"/>
              </a:rPr>
              <a:t>Nolfe</a:t>
            </a:r>
            <a:r>
              <a:rPr lang="it-IT" altLang="zh-CN" sz="16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 )</a:t>
            </a:r>
            <a:r>
              <a:rPr lang="it-IT" sz="1600" b="1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it-IT" sz="1600" b="1" dirty="0">
                <a:solidFill>
                  <a:srgbClr val="002060"/>
                </a:solidFill>
                <a:latin typeface="Times New Roman" pitchFamily="18" charset="0"/>
              </a:rPr>
            </a:b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3635896" y="3851756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851756"/>
                <a:ext cx="432048" cy="461665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8291415" y="3543399"/>
                <a:ext cx="3850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415" y="3543399"/>
                <a:ext cx="385041" cy="461665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/>
          <p:cNvSpPr txBox="1"/>
          <p:nvPr/>
        </p:nvSpPr>
        <p:spPr>
          <a:xfrm>
            <a:off x="2987824" y="1691516"/>
            <a:ext cx="594741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01DA3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Nolfe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al.,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J Work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Environ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2018 under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71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16024" y="274638"/>
            <a:ext cx="9540552" cy="1143000"/>
          </a:xfrm>
        </p:spPr>
        <p:txBody>
          <a:bodyPr>
            <a:normAutofit fontScale="90000"/>
          </a:bodyPr>
          <a:lstStyle/>
          <a:p>
            <a:r>
              <a:rPr lang="it-IT" altLang="zh-CN" sz="18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AZIENDA SANITARIA LOCALE NAPOLI 1 CENTRO</a:t>
            </a:r>
            <a:br>
              <a:rPr lang="it-IT" altLang="zh-CN" sz="18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2000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Dipartimento di Salute Mentale</a:t>
            </a:r>
            <a:r>
              <a:rPr lang="it-IT" altLang="zh-CN" sz="20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/>
            </a:r>
            <a:br>
              <a:rPr lang="it-IT" altLang="zh-CN" sz="20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7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STRUTTURA CENTRALE PSICOPATOLOGIA DA MOBBING E  DISADATTAMENTO LAVORATIVO</a:t>
            </a:r>
            <a:br>
              <a:rPr lang="it-IT" altLang="zh-CN" sz="17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20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Centro di Riferimento Regione Campania</a:t>
            </a:r>
            <a:br>
              <a:rPr lang="it-IT" altLang="zh-CN" sz="20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</a:br>
            <a:r>
              <a:rPr lang="it-IT" sz="1800" b="1" dirty="0">
                <a:solidFill>
                  <a:srgbClr val="002060"/>
                </a:solidFill>
                <a:latin typeface="Times New Roman" pitchFamily="18" charset="0"/>
              </a:rPr>
              <a:t>(Responsabile: Giovanni </a:t>
            </a:r>
            <a:r>
              <a:rPr lang="it-IT" sz="1800" b="1" dirty="0" err="1">
                <a:solidFill>
                  <a:srgbClr val="002060"/>
                </a:solidFill>
                <a:latin typeface="Times New Roman" pitchFamily="18" charset="0"/>
              </a:rPr>
              <a:t>Nolfe</a:t>
            </a:r>
            <a:r>
              <a:rPr lang="it-IT" altLang="zh-CN" sz="18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 )</a:t>
            </a:r>
            <a:r>
              <a:rPr lang="it-IT" sz="1800" b="1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it-IT" sz="1800" b="1" dirty="0">
                <a:solidFill>
                  <a:srgbClr val="002060"/>
                </a:solidFill>
                <a:latin typeface="Times New Roman" pitchFamily="18" charset="0"/>
              </a:rPr>
            </a:b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6697891" cy="5040560"/>
          </a:xfrm>
        </p:spPr>
      </p:pic>
      <p:sp>
        <p:nvSpPr>
          <p:cNvPr id="5" name="CasellaDiTesto 4"/>
          <p:cNvSpPr txBox="1"/>
          <p:nvPr/>
        </p:nvSpPr>
        <p:spPr>
          <a:xfrm>
            <a:off x="6876256" y="1631116"/>
            <a:ext cx="2160240" cy="4678204"/>
          </a:xfrm>
          <a:prstGeom prst="rect">
            <a:avLst/>
          </a:prstGeom>
          <a:solidFill>
            <a:srgbClr val="FFFF00"/>
          </a:solidFill>
          <a:ln>
            <a:solidFill>
              <a:srgbClr val="242A9C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L’Atrofia degli Ippocampi è correlata al disagio lavorativo (soprattutto al Mobbing)</a:t>
            </a:r>
          </a:p>
          <a:p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DEFICIT: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a)Memoria di Lavoro 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b)Memoria dichiarativa a lungo-termine (semantica, autobiografica)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3528" y="1619508"/>
            <a:ext cx="61926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01DA3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Nolfe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al.,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J Work &amp;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Environ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2018 under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4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9776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it-IT" altLang="zh-CN" sz="16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AZIENDA SANITARIA LOCALE NAPOLI 1 CENTRO</a:t>
            </a:r>
            <a:br>
              <a:rPr lang="it-IT" altLang="zh-CN" sz="16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400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DIPARTIMENTO DI SALUTE MENTALE</a:t>
            </a:r>
            <a:r>
              <a:rPr lang="it-IT" altLang="zh-CN" sz="1200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/>
            </a:r>
            <a:br>
              <a:rPr lang="it-IT" altLang="zh-CN" sz="1200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6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STRUTTURA CENTRALE  PSICOPATOLOGIA  DA MOBBING E  DISADATTAMENTO LAVORATIVO</a:t>
            </a:r>
            <a:br>
              <a:rPr lang="it-IT" altLang="zh-CN" sz="16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600" b="1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CENTRO </a:t>
            </a:r>
            <a:r>
              <a:rPr lang="it-IT" altLang="zh-CN" sz="16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DI RIFERIMENTO REGIONE </a:t>
            </a:r>
            <a:r>
              <a:rPr lang="it-IT" altLang="zh-CN" sz="1600" b="1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CAMPANIA</a:t>
            </a:r>
            <a:r>
              <a:rPr lang="it-IT" altLang="zh-CN" sz="16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/>
            </a:r>
            <a:br>
              <a:rPr lang="it-IT" altLang="zh-CN" sz="16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</a:br>
            <a:r>
              <a:rPr lang="it-IT" sz="1600" dirty="0">
                <a:solidFill>
                  <a:srgbClr val="002060"/>
                </a:solidFill>
                <a:latin typeface="Times New Roman" pitchFamily="18" charset="0"/>
              </a:rPr>
              <a:t>(Responsabile: Giovanni </a:t>
            </a:r>
            <a:r>
              <a:rPr lang="it-IT" sz="1600" dirty="0" err="1">
                <a:solidFill>
                  <a:srgbClr val="002060"/>
                </a:solidFill>
                <a:latin typeface="Times New Roman" pitchFamily="18" charset="0"/>
              </a:rPr>
              <a:t>Nolfe</a:t>
            </a:r>
            <a:r>
              <a:rPr lang="it-IT" altLang="zh-CN" sz="1600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 )</a:t>
            </a:r>
            <a:r>
              <a:rPr lang="it-IT" sz="1600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it-IT" sz="1600" dirty="0">
                <a:solidFill>
                  <a:srgbClr val="002060"/>
                </a:solidFill>
                <a:latin typeface="Times New Roman" pitchFamily="18" charset="0"/>
              </a:rPr>
            </a:b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36912"/>
            <a:ext cx="6552728" cy="3861048"/>
          </a:xfrm>
        </p:spPr>
      </p:pic>
      <p:sp>
        <p:nvSpPr>
          <p:cNvPr id="5" name="CasellaDiTesto 4"/>
          <p:cNvSpPr txBox="1"/>
          <p:nvPr/>
        </p:nvSpPr>
        <p:spPr>
          <a:xfrm>
            <a:off x="1043608" y="1268760"/>
            <a:ext cx="7200800" cy="1200329"/>
          </a:xfrm>
          <a:prstGeom prst="rect">
            <a:avLst/>
          </a:prstGeom>
          <a:noFill/>
          <a:ln w="12700">
            <a:solidFill>
              <a:srgbClr val="242A9C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 E 20 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BRODMANN’ 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CORTICAL AREAS  ATROPHY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Ventral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etwork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long-term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pathway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semantic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autobiografical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9792" y="6309320"/>
            <a:ext cx="61926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01DA3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Nolfe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al.,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J Work &amp;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Environ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2018 under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67544" y="1628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>
                <a:solidFill>
                  <a:srgbClr val="242A9C"/>
                </a:solidFill>
                <a:latin typeface="Times New Roman" pitchFamily="18" charset="0"/>
              </a:rPr>
              <a:t> Psicopatologia del Lavoro</a:t>
            </a:r>
            <a:endParaRPr lang="it-IT" dirty="0">
              <a:solidFill>
                <a:srgbClr val="242A9C"/>
              </a:solidFill>
              <a:latin typeface="Times New Roman" pitchFamily="18" charset="0"/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83416643"/>
              </p:ext>
            </p:extLst>
          </p:nvPr>
        </p:nvGraphicFramePr>
        <p:xfrm>
          <a:off x="2195736" y="2755184"/>
          <a:ext cx="4038600" cy="2257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Diagram 12"/>
          <p:cNvGrpSpPr>
            <a:grpSpLocks noChangeAspect="1"/>
          </p:cNvGrpSpPr>
          <p:nvPr/>
        </p:nvGrpSpPr>
        <p:grpSpPr bwMode="auto">
          <a:xfrm>
            <a:off x="3563888" y="2276872"/>
            <a:ext cx="4895850" cy="2384296"/>
            <a:chOff x="3318" y="619"/>
            <a:chExt cx="2544" cy="1273"/>
          </a:xfrm>
        </p:grpSpPr>
        <p:graphicFrame>
          <p:nvGraphicFramePr>
            <p:cNvPr id="7" name="Diagramma 6"/>
            <p:cNvGraphicFramePr/>
            <p:nvPr>
              <p:extLst>
                <p:ext uri="{D42A27DB-BD31-4B8C-83A1-F6EECF244321}">
                  <p14:modId xmlns:p14="http://schemas.microsoft.com/office/powerpoint/2010/main" val="2722619925"/>
                </p:ext>
              </p:extLst>
            </p:nvPr>
          </p:nvGraphicFramePr>
          <p:xfrm>
            <a:off x="3318" y="619"/>
            <a:ext cx="2544" cy="12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4104" y="1007"/>
              <a:ext cx="1090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600" b="1" dirty="0" smtClean="0">
                  <a:latin typeface="Times New Roman" panose="02020603050405020304" pitchFamily="18" charset="0"/>
                </a:rPr>
                <a:t>Stress Lavoro-Correlato</a:t>
              </a:r>
              <a:endPara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Diagram 17"/>
          <p:cNvGrpSpPr>
            <a:grpSpLocks noChangeAspect="1"/>
          </p:cNvGrpSpPr>
          <p:nvPr/>
        </p:nvGrpSpPr>
        <p:grpSpPr bwMode="auto">
          <a:xfrm>
            <a:off x="2771800" y="3645024"/>
            <a:ext cx="2664296" cy="2333593"/>
            <a:chOff x="806" y="3348"/>
            <a:chExt cx="2817" cy="1563"/>
          </a:xfrm>
        </p:grpSpPr>
        <p:graphicFrame>
          <p:nvGraphicFramePr>
            <p:cNvPr id="10" name="Diagramma 9"/>
            <p:cNvGraphicFramePr/>
            <p:nvPr>
              <p:extLst>
                <p:ext uri="{D42A27DB-BD31-4B8C-83A1-F6EECF244321}">
                  <p14:modId xmlns:p14="http://schemas.microsoft.com/office/powerpoint/2010/main" val="1261608095"/>
                </p:ext>
              </p:extLst>
            </p:nvPr>
          </p:nvGraphicFramePr>
          <p:xfrm>
            <a:off x="806" y="3773"/>
            <a:ext cx="2817" cy="113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1383" y="3348"/>
              <a:ext cx="116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200" b="1" i="0" u="none" strike="noStrike" cap="none" normalizeH="0" baseline="0" dirty="0">
                <a:ln>
                  <a:noFill/>
                </a:ln>
                <a:solidFill>
                  <a:srgbClr val="060D0E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sp>
        <p:nvSpPr>
          <p:cNvPr id="1051" name="Oval 22"/>
          <p:cNvSpPr>
            <a:spLocks noChangeArrowheads="1"/>
          </p:cNvSpPr>
          <p:nvPr/>
        </p:nvSpPr>
        <p:spPr bwMode="auto">
          <a:xfrm>
            <a:off x="395536" y="1484313"/>
            <a:ext cx="8208714" cy="5111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-540568" y="115888"/>
            <a:ext cx="1008112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altLang="zh-CN" sz="15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AZIENDA SANITARIA LOCALE NAPOLI 1 CENTRO</a:t>
            </a:r>
          </a:p>
          <a:p>
            <a:pPr algn="ctr">
              <a:defRPr/>
            </a:pPr>
            <a:r>
              <a:rPr lang="it-IT" altLang="zh-CN" sz="1300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DIPARTIMENTO DI SALUTE MENTALE</a:t>
            </a:r>
            <a:r>
              <a:rPr lang="it-IT" altLang="zh-CN" sz="1500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/>
            </a:r>
            <a:br>
              <a:rPr lang="it-IT" altLang="zh-CN" sz="1500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400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STRUTTURA CENTRALE PSICOPATOLOGIA DA MOBBING E DISADATTAMENTO LAVORATIVO</a:t>
            </a:r>
          </a:p>
          <a:p>
            <a:pPr algn="ctr">
              <a:defRPr/>
            </a:pPr>
            <a:r>
              <a:rPr lang="it-IT" altLang="zh-CN" sz="1400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CENTRO DI RIFERIMENTO REGIONE CAMPANIA</a:t>
            </a:r>
            <a:r>
              <a:rPr lang="it-IT" altLang="zh-CN" sz="1500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/>
            </a:r>
            <a:br>
              <a:rPr lang="it-IT" altLang="zh-CN" sz="1500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</a:br>
            <a:r>
              <a:rPr lang="it-IT" sz="1600" dirty="0">
                <a:solidFill>
                  <a:srgbClr val="002060"/>
                </a:solidFill>
                <a:latin typeface="Times New Roman" pitchFamily="18" charset="0"/>
              </a:rPr>
              <a:t>(Responsabile: dott. Giovanni </a:t>
            </a:r>
            <a:r>
              <a:rPr lang="it-IT" sz="1600" dirty="0" err="1">
                <a:solidFill>
                  <a:srgbClr val="002060"/>
                </a:solidFill>
                <a:latin typeface="Times New Roman" pitchFamily="18" charset="0"/>
              </a:rPr>
              <a:t>Nolfe</a:t>
            </a:r>
            <a:r>
              <a:rPr lang="it-IT" sz="1600" dirty="0">
                <a:solidFill>
                  <a:srgbClr val="002060"/>
                </a:solidFill>
                <a:latin typeface="Times New Roman" pitchFamily="18" charset="0"/>
              </a:rPr>
              <a:t>)</a:t>
            </a:r>
            <a:r>
              <a:rPr lang="it-IT" altLang="zh-CN" sz="16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lang="it-IT" sz="1600" b="1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it-IT" sz="1600" b="1" dirty="0">
                <a:solidFill>
                  <a:srgbClr val="002060"/>
                </a:solidFill>
                <a:latin typeface="Times New Roman" pitchFamily="18" charset="0"/>
              </a:rPr>
            </a:br>
            <a:endParaRPr lang="it-IT" sz="1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11" name="Diagram 25"/>
          <p:cNvGrpSpPr>
            <a:grpSpLocks noChangeAspect="1"/>
          </p:cNvGrpSpPr>
          <p:nvPr/>
        </p:nvGrpSpPr>
        <p:grpSpPr bwMode="auto">
          <a:xfrm>
            <a:off x="5032772" y="3933056"/>
            <a:ext cx="3211636" cy="1872208"/>
            <a:chOff x="2381" y="2478"/>
            <a:chExt cx="2767" cy="1514"/>
          </a:xfrm>
        </p:grpSpPr>
        <p:graphicFrame>
          <p:nvGraphicFramePr>
            <p:cNvPr id="14" name="Diagramma 13"/>
            <p:cNvGraphicFramePr/>
            <p:nvPr/>
          </p:nvGraphicFramePr>
          <p:xfrm>
            <a:off x="2381" y="2478"/>
            <a:ext cx="2767" cy="15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12" name="Text Box 29"/>
            <p:cNvSpPr txBox="1">
              <a:spLocks noChangeArrowheads="1"/>
            </p:cNvSpPr>
            <p:nvPr/>
          </p:nvSpPr>
          <p:spPr bwMode="auto">
            <a:xfrm>
              <a:off x="3163" y="2761"/>
              <a:ext cx="1179" cy="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Inscurezza</a:t>
              </a:r>
              <a:endParaRPr kumimoji="0" lang="it-IT" alt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b="1" dirty="0" smtClean="0">
                  <a:latin typeface="Times New Roman" panose="02020603050405020304" pitchFamily="18" charset="0"/>
                </a:rPr>
                <a:t>Lavorativa</a:t>
              </a:r>
              <a:endPara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1258888" y="2428875"/>
            <a:ext cx="295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it-IT" altLang="it-IT" dirty="0"/>
          </a:p>
        </p:txBody>
      </p:sp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375315269"/>
              </p:ext>
            </p:extLst>
          </p:nvPr>
        </p:nvGraphicFramePr>
        <p:xfrm>
          <a:off x="1691680" y="4581128"/>
          <a:ext cx="201622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056" name="Text Box 40"/>
          <p:cNvSpPr txBox="1">
            <a:spLocks noChangeArrowheads="1"/>
          </p:cNvSpPr>
          <p:nvPr/>
        </p:nvSpPr>
        <p:spPr bwMode="auto">
          <a:xfrm>
            <a:off x="2513981" y="5065439"/>
            <a:ext cx="833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it-IT" altLang="it-IT" sz="1400" b="1" dirty="0" smtClean="0">
                <a:latin typeface="Times New Roman" panose="02020603050405020304" pitchFamily="18" charset="0"/>
              </a:rPr>
              <a:t>Molestie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419873" y="4797152"/>
            <a:ext cx="122413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Mobbing </a:t>
            </a:r>
          </a:p>
          <a:p>
            <a:pPr algn="ctr"/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Emozionale</a:t>
            </a:r>
          </a:p>
          <a:p>
            <a:pPr algn="ctr"/>
            <a:endParaRPr lang="it-IT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4644008" y="4725144"/>
            <a:ext cx="1800200" cy="1656184"/>
            <a:chOff x="770765" y="85646"/>
            <a:chExt cx="1413164" cy="1541635"/>
          </a:xfrm>
        </p:grpSpPr>
        <p:sp>
          <p:nvSpPr>
            <p:cNvPr id="20" name="Ovale 19"/>
            <p:cNvSpPr/>
            <p:nvPr/>
          </p:nvSpPr>
          <p:spPr>
            <a:xfrm>
              <a:off x="770765" y="85646"/>
              <a:ext cx="1413164" cy="154163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r>
                <a:rPr lang="it-IT" sz="1400" b="1" dirty="0" smtClean="0">
                  <a:latin typeface="Times New Roman" pitchFamily="18" charset="0"/>
                  <a:cs typeface="Times New Roman" pitchFamily="18" charset="0"/>
                </a:rPr>
                <a:t> Ingiustizia</a:t>
              </a:r>
            </a:p>
            <a:p>
              <a:pPr algn="ctr"/>
              <a:r>
                <a:rPr lang="it-IT" sz="1400" b="1" dirty="0" smtClean="0">
                  <a:latin typeface="Times New Roman" pitchFamily="18" charset="0"/>
                  <a:cs typeface="Times New Roman" pitchFamily="18" charset="0"/>
                </a:rPr>
                <a:t>Lavorativa </a:t>
              </a:r>
              <a:r>
                <a:rPr lang="it-IT" sz="1400" i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sz="1400" i="1" dirty="0" err="1" smtClean="0">
                  <a:latin typeface="Times New Roman" pitchFamily="18" charset="0"/>
                  <a:cs typeface="Times New Roman" pitchFamily="18" charset="0"/>
                </a:rPr>
                <a:t>Ferrie</a:t>
              </a:r>
              <a:r>
                <a:rPr lang="it-IT" sz="14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400" i="1" dirty="0" err="1" smtClean="0">
                  <a:latin typeface="Times New Roman" pitchFamily="18" charset="0"/>
                  <a:cs typeface="Times New Roman" pitchFamily="18" charset="0"/>
                </a:rPr>
                <a:t>et</a:t>
              </a:r>
              <a:r>
                <a:rPr lang="it-IT" sz="1400" i="1" dirty="0" smtClean="0">
                  <a:latin typeface="Times New Roman" pitchFamily="18" charset="0"/>
                  <a:cs typeface="Times New Roman" pitchFamily="18" charset="0"/>
                </a:rPr>
                <a:t> al. 2006</a:t>
              </a:r>
              <a:endParaRPr lang="it-IT" sz="1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Ovale 4"/>
            <p:cNvSpPr/>
            <p:nvPr/>
          </p:nvSpPr>
          <p:spPr>
            <a:xfrm>
              <a:off x="1060767" y="225767"/>
              <a:ext cx="1090101" cy="1090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65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9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Psychosocial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stress at work  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reduced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5HT</a:t>
            </a:r>
            <a:r>
              <a:rPr lang="it-IT" sz="1600" baseline="-25000" dirty="0" smtClean="0">
                <a:latin typeface="Times New Roman" pitchFamily="18" charset="0"/>
                <a:cs typeface="Times New Roman" pitchFamily="18" charset="0"/>
              </a:rPr>
              <a:t>1A</a:t>
            </a:r>
            <a:r>
              <a:rPr lang="it-IT" sz="1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receptor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limbic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system &amp;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disconnection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amigdala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cingulate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gyrus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8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98254" y="2743522"/>
            <a:ext cx="5810250" cy="39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3275856" cy="254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ccia a destra 6"/>
          <p:cNvSpPr/>
          <p:nvPr/>
        </p:nvSpPr>
        <p:spPr>
          <a:xfrm>
            <a:off x="4355976" y="1325378"/>
            <a:ext cx="1008112" cy="159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259632" y="-24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zh-CN" sz="1600" dirty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AZIENDA SANITARIA LOCALE NAPOLI 1 CENTRO</a:t>
            </a:r>
            <a:br>
              <a:rPr lang="it-IT" altLang="zh-CN" sz="1600" dirty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600" dirty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STRUTTURA  CENTRALE  PSICOPATOLOGIA DA  MOBBING</a:t>
            </a:r>
            <a:br>
              <a:rPr lang="it-IT" altLang="zh-CN" sz="1600" dirty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600" dirty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 E  DISADATTAMENTO LAVORATIVO</a:t>
            </a:r>
            <a:br>
              <a:rPr lang="it-IT" altLang="zh-CN" sz="1600" dirty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</a:br>
            <a:r>
              <a:rPr lang="it-IT" sz="1600" dirty="0">
                <a:solidFill>
                  <a:schemeClr val="hlink"/>
                </a:solidFill>
                <a:latin typeface="Times New Roman" pitchFamily="18" charset="0"/>
              </a:rPr>
              <a:t>(Responsabile:  dr. Giovanni </a:t>
            </a:r>
            <a:r>
              <a:rPr lang="it-IT" sz="1600" dirty="0" err="1">
                <a:solidFill>
                  <a:schemeClr val="hlink"/>
                </a:solidFill>
                <a:latin typeface="Times New Roman" pitchFamily="18" charset="0"/>
              </a:rPr>
              <a:t>Nolfe</a:t>
            </a:r>
            <a:r>
              <a:rPr lang="it-IT" sz="1600" dirty="0">
                <a:solidFill>
                  <a:schemeClr val="hlink"/>
                </a:solidFill>
                <a:latin typeface="Times New Roman" pitchFamily="18" charset="0"/>
              </a:rPr>
              <a:t>)</a:t>
            </a:r>
            <a:r>
              <a:rPr lang="it-IT" altLang="zh-CN" sz="1600" dirty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lang="it-IT" sz="1600" dirty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it-IT" sz="1600" dirty="0">
                <a:solidFill>
                  <a:schemeClr val="hlink"/>
                </a:solidFill>
                <a:latin typeface="Times New Roman" pitchFamily="18" charset="0"/>
              </a:rPr>
            </a:b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1052736"/>
            <a:ext cx="8606190" cy="585009"/>
          </a:xfrm>
        </p:spPr>
        <p:txBody>
          <a:bodyPr>
            <a:norm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Asse </a:t>
            </a:r>
            <a:r>
              <a:rPr lang="it-IT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Ipotalamo-Ipofisi-Surrene</a:t>
            </a:r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e </a:t>
            </a:r>
            <a:r>
              <a:rPr lang="it-IT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distress</a:t>
            </a:r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lavorativo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50825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>
              <a:latin typeface="Arial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44624"/>
            <a:ext cx="9144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altLang="zh-CN" sz="2000" b="1" dirty="0">
                <a:solidFill>
                  <a:schemeClr val="accent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AZIENDA SANITARIA LOCALE NAPOLI 1 CENTRO</a:t>
            </a:r>
          </a:p>
          <a:p>
            <a:pPr algn="ctr"/>
            <a:r>
              <a:rPr lang="it-IT" altLang="zh-CN" sz="1600" b="1" dirty="0">
                <a:solidFill>
                  <a:schemeClr val="accent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STRUTTURA CENTRALE PSICOPATOLOGIA DA MOBBING</a:t>
            </a:r>
          </a:p>
          <a:p>
            <a:pPr algn="ctr"/>
            <a:r>
              <a:rPr lang="it-IT" altLang="zh-CN" sz="1600" b="1" dirty="0">
                <a:solidFill>
                  <a:schemeClr val="accent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E DISADATTAMENTO LAVORATIVO</a:t>
            </a:r>
          </a:p>
          <a:p>
            <a:pPr algn="ctr"/>
            <a:r>
              <a:rPr lang="it-IT" b="1" dirty="0">
                <a:solidFill>
                  <a:schemeClr val="accent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(Responsabile: dr. Giovanni </a:t>
            </a:r>
            <a:r>
              <a:rPr lang="it-IT" b="1" dirty="0" err="1">
                <a:solidFill>
                  <a:schemeClr val="accent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Nolfe</a:t>
            </a:r>
            <a:r>
              <a:rPr lang="it-IT" b="1" dirty="0">
                <a:solidFill>
                  <a:schemeClr val="accent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618227" cy="508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41764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4644008" y="3868592"/>
            <a:ext cx="4499992" cy="260071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it-IT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CHRONIC  STRESS at WORKPLACE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Hypothalamo-Pituitary-Adrenal</a:t>
            </a:r>
            <a:r>
              <a:rPr lang="it-IT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Axis</a:t>
            </a:r>
            <a:r>
              <a:rPr lang="it-IT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dysfunction</a:t>
            </a:r>
            <a:r>
              <a:rPr lang="it-IT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it-IT" sz="2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Hippocampal</a:t>
            </a:r>
            <a:r>
              <a:rPr lang="it-IT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Atrophy</a:t>
            </a:r>
            <a:r>
              <a:rPr lang="it-IT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Cytokine</a:t>
            </a:r>
            <a:r>
              <a:rPr lang="it-IT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System </a:t>
            </a:r>
            <a:r>
              <a:rPr lang="it-IT" sz="2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Activation</a:t>
            </a:r>
            <a:r>
              <a:rPr lang="it-IT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it-IT" sz="2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Inflammatory</a:t>
            </a:r>
            <a:r>
              <a:rPr lang="it-IT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2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Neural</a:t>
            </a:r>
            <a:r>
              <a:rPr lang="it-IT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2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Damage</a:t>
            </a:r>
            <a:r>
              <a:rPr lang="it-IT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it-IT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Accelerated</a:t>
            </a:r>
            <a:r>
              <a:rPr lang="it-IT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it-IT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it-IT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1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1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ging</a:t>
            </a:r>
            <a:r>
              <a:rPr lang="it-IT" sz="2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ccia a destra 7"/>
          <p:cNvSpPr/>
          <p:nvPr/>
        </p:nvSpPr>
        <p:spPr>
          <a:xfrm flipV="1">
            <a:off x="6300192" y="4581128"/>
            <a:ext cx="122413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8244408" y="5229200"/>
            <a:ext cx="75557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1772816"/>
            <a:ext cx="8812088" cy="477053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likelihood that work stress and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strain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are related to increased risk of dementia was highlighted in the </a:t>
            </a:r>
            <a:r>
              <a:rPr lang="it-IT" sz="2400" b="1" i="1" dirty="0" err="1">
                <a:latin typeface="Times New Roman" pitchFamily="18" charset="0"/>
                <a:cs typeface="Times New Roman" pitchFamily="18" charset="0"/>
              </a:rPr>
              <a:t>Kungsholmen</a:t>
            </a:r>
            <a:r>
              <a:rPr lang="it-IT" sz="2400" b="1" i="1" dirty="0">
                <a:latin typeface="Times New Roman" pitchFamily="18" charset="0"/>
                <a:cs typeface="Times New Roman" pitchFamily="18" charset="0"/>
              </a:rPr>
              <a:t> Project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(a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longitudinal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population-study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carried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out in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Sweden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Stockholm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>
                <a:latin typeface="Times New Roman" pitchFamily="18" charset="0"/>
                <a:cs typeface="Times New Roman" pitchFamily="18" charset="0"/>
              </a:rPr>
              <a:t>Gerontology</a:t>
            </a:r>
            <a:r>
              <a:rPr lang="it-IT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it-IT" sz="2400" b="1" i="1" dirty="0">
                <a:latin typeface="Times New Roman" pitchFamily="18" charset="0"/>
                <a:cs typeface="Times New Roman" pitchFamily="18" charset="0"/>
              </a:rPr>
              <a:t> Center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it-IT" sz="2400" b="1" i="1" dirty="0" err="1">
                <a:latin typeface="Times New Roman" pitchFamily="18" charset="0"/>
                <a:cs typeface="Times New Roman" pitchFamily="18" charset="0"/>
              </a:rPr>
              <a:t>H.X.Wang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 et al., </a:t>
            </a:r>
            <a:r>
              <a:rPr lang="it-IT" sz="2400" b="1" i="1" dirty="0" err="1">
                <a:latin typeface="Times New Roman" pitchFamily="18" charset="0"/>
                <a:cs typeface="Times New Roman" pitchFamily="18" charset="0"/>
              </a:rPr>
              <a:t>Alzheimers</a:t>
            </a:r>
            <a:r>
              <a:rPr lang="it-IT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>
                <a:latin typeface="Times New Roman" pitchFamily="18" charset="0"/>
                <a:cs typeface="Times New Roman" pitchFamily="18" charset="0"/>
              </a:rPr>
              <a:t>Dement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, 2012</a:t>
            </a:r>
            <a:r>
              <a:rPr lang="it-IT" sz="2400" b="1" dirty="0"/>
              <a:t>)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Work-related stress, including low job control and low social support at work, may increase the risk of dementia, particularly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VaD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Modification to work environment, including attention to social context and provision of meaningful roles for employees, may contribute to efforts to promote cognitive health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400" dirty="0"/>
              <a:t>.    		</a:t>
            </a:r>
            <a:r>
              <a:rPr lang="en-US" dirty="0"/>
              <a:t>					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R.Andel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Geriatr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Soc,  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2012)</a:t>
            </a:r>
          </a:p>
          <a:p>
            <a:pPr algn="just"/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79512" y="-27384"/>
            <a:ext cx="85689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zh-CN" sz="2000" b="1" dirty="0">
                <a:solidFill>
                  <a:schemeClr val="accent3"/>
                </a:solidFill>
                <a:latin typeface="Times New Roman" pitchFamily="18" charset="0"/>
                <a:ea typeface="宋体" charset="-122"/>
              </a:rPr>
              <a:t>AZIENDA SANITARIA LOCALE NAPOLI 1 CENTRO</a:t>
            </a:r>
            <a:br>
              <a:rPr lang="it-IT" altLang="zh-CN" sz="2000" b="1" dirty="0">
                <a:solidFill>
                  <a:schemeClr val="accent3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600" b="1" dirty="0">
                <a:solidFill>
                  <a:schemeClr val="accent3"/>
                </a:solidFill>
                <a:latin typeface="Times New Roman" pitchFamily="18" charset="0"/>
                <a:ea typeface="宋体" charset="-122"/>
              </a:rPr>
              <a:t>STRUTTURA CENTRALE PSICOPATOLOGIA DA MOBBING</a:t>
            </a:r>
            <a:br>
              <a:rPr lang="it-IT" altLang="zh-CN" sz="1600" b="1" dirty="0">
                <a:solidFill>
                  <a:schemeClr val="accent3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600" b="1" dirty="0">
                <a:solidFill>
                  <a:schemeClr val="accent3"/>
                </a:solidFill>
                <a:latin typeface="Times New Roman" pitchFamily="18" charset="0"/>
                <a:ea typeface="宋体" charset="-122"/>
              </a:rPr>
              <a:t> E  DISADATTAMENTO LAVORATIVO</a:t>
            </a:r>
            <a:br>
              <a:rPr lang="it-IT" altLang="zh-CN" sz="1600" b="1" dirty="0">
                <a:solidFill>
                  <a:schemeClr val="accent3"/>
                </a:solidFill>
                <a:latin typeface="Times New Roman" pitchFamily="18" charset="0"/>
                <a:ea typeface="宋体" charset="-122"/>
              </a:rPr>
            </a:br>
            <a:r>
              <a:rPr lang="it-IT" sz="1400" b="1" dirty="0">
                <a:solidFill>
                  <a:schemeClr val="accent3"/>
                </a:solidFill>
                <a:latin typeface="Times New Roman" pitchFamily="18" charset="0"/>
              </a:rPr>
              <a:t>(Responsabile: dr. Giovanni </a:t>
            </a:r>
            <a:r>
              <a:rPr lang="it-IT" sz="1400" b="1" dirty="0" err="1">
                <a:solidFill>
                  <a:schemeClr val="accent3"/>
                </a:solidFill>
                <a:latin typeface="Times New Roman" pitchFamily="18" charset="0"/>
              </a:rPr>
              <a:t>Nolfe</a:t>
            </a:r>
            <a:r>
              <a:rPr lang="it-IT" altLang="zh-CN" sz="1400" b="1" dirty="0">
                <a:solidFill>
                  <a:schemeClr val="accent3"/>
                </a:solidFill>
                <a:latin typeface="Times New Roman" pitchFamily="18" charset="0"/>
                <a:ea typeface="宋体" charset="-122"/>
              </a:rPr>
              <a:t> 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9512" y="1340768"/>
            <a:ext cx="471911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DISAGIO LAVORATIVO E  DISTURBI COGNITIVI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Pictures\img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363" y="1712913"/>
            <a:ext cx="5373687" cy="343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0" y="273051"/>
            <a:ext cx="9144000" cy="129856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altLang="zh-CN" sz="2000" b="1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AZIENDA SANITARIA LOCALE NAPOLI 1 CENTRO</a:t>
            </a:r>
            <a:br>
              <a:rPr lang="it-IT" altLang="zh-CN" sz="2000" b="1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3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DIPARTIMENTO </a:t>
            </a:r>
            <a:r>
              <a:rPr lang="it-IT" altLang="zh-CN" sz="1300" dirty="0" err="1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DI</a:t>
            </a:r>
            <a:r>
              <a:rPr lang="it-IT" altLang="zh-CN" sz="13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 SALUTE MENTALE</a:t>
            </a:r>
            <a:br>
              <a:rPr lang="it-IT" altLang="zh-CN" sz="13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6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STRUTTURA CENTRALE PSICOPATOLOGIA DA MOBBING E DISADATTAMENTO LAVORATIVO</a:t>
            </a:r>
            <a:br>
              <a:rPr lang="it-IT" altLang="zh-CN" sz="16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8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CENTRO </a:t>
            </a:r>
            <a:r>
              <a:rPr lang="it-IT" altLang="zh-CN" sz="1800" dirty="0" err="1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DI</a:t>
            </a:r>
            <a:r>
              <a:rPr lang="it-IT" altLang="zh-CN" sz="18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 RIFERIMENTO REGIONE CAMPANIA</a:t>
            </a:r>
            <a:br>
              <a:rPr lang="it-IT" altLang="zh-CN" sz="18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</a:br>
            <a:r>
              <a:rPr lang="it-IT" sz="1600" dirty="0" smtClean="0">
                <a:solidFill>
                  <a:schemeClr val="hlink"/>
                </a:solidFill>
                <a:latin typeface="Times New Roman" pitchFamily="18" charset="0"/>
              </a:rPr>
              <a:t>(Responsabile: dott. Giovanni </a:t>
            </a:r>
            <a:r>
              <a:rPr lang="it-IT" sz="1600" dirty="0" err="1" smtClean="0">
                <a:solidFill>
                  <a:schemeClr val="hlink"/>
                </a:solidFill>
                <a:latin typeface="Times New Roman" pitchFamily="18" charset="0"/>
              </a:rPr>
              <a:t>Nolfe</a:t>
            </a:r>
            <a:r>
              <a:rPr lang="it-IT" sz="1600" dirty="0" smtClean="0">
                <a:solidFill>
                  <a:schemeClr val="hlink"/>
                </a:solidFill>
                <a:latin typeface="Times New Roman" pitchFamily="18" charset="0"/>
              </a:rPr>
              <a:t>)</a:t>
            </a:r>
            <a:r>
              <a:rPr lang="it-IT" altLang="zh-CN" sz="16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lang="it-IT" sz="1600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it-IT" sz="1600" dirty="0" smtClean="0">
                <a:solidFill>
                  <a:schemeClr val="hlink"/>
                </a:solidFill>
                <a:latin typeface="Times New Roman" pitchFamily="18" charset="0"/>
              </a:rPr>
            </a:br>
            <a:endParaRPr lang="it-IT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6215074" y="1714488"/>
            <a:ext cx="2714644" cy="4643470"/>
          </a:xfrm>
        </p:spPr>
        <p:txBody>
          <a:bodyPr/>
          <a:lstStyle/>
          <a:p>
            <a:r>
              <a:rPr lang="it-IT" dirty="0"/>
              <a:t>  </a:t>
            </a:r>
          </a:p>
          <a:p>
            <a:endParaRPr lang="it-IT" dirty="0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28858"/>
            <a:ext cx="6912768" cy="530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776573348"/>
              </p:ext>
            </p:extLst>
          </p:nvPr>
        </p:nvGraphicFramePr>
        <p:xfrm>
          <a:off x="4644008" y="1350030"/>
          <a:ext cx="4285710" cy="1718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8496944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zh-CN" sz="1800" dirty="0" smtClean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AZIENDA SANITARIA LOCALE NAPOLI 1 CENTRO</a:t>
            </a:r>
            <a:br>
              <a:rPr lang="it-IT" altLang="zh-CN" sz="1800" dirty="0" smtClean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600" b="0" dirty="0" smtClean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Dipartimento di Salute Mentale</a:t>
            </a:r>
            <a:r>
              <a:rPr lang="it-IT" altLang="zh-CN" sz="2400" dirty="0" smtClean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/>
            </a:r>
            <a:br>
              <a:rPr lang="it-IT" altLang="zh-CN" sz="2400" dirty="0" smtClean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600" dirty="0" smtClean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STRUTTURA CENTRALE PSICOPATOLOGIA DA MOBBING E DISADATTAMENTO LAVORATIVO</a:t>
            </a:r>
            <a:br>
              <a:rPr lang="it-IT" altLang="zh-CN" sz="1600" dirty="0" smtClean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800" dirty="0" smtClean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CENTRO </a:t>
            </a:r>
            <a:r>
              <a:rPr lang="it-IT" altLang="zh-CN" sz="1800" dirty="0" err="1" smtClean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DI</a:t>
            </a:r>
            <a:r>
              <a:rPr lang="it-IT" altLang="zh-CN" sz="1800" dirty="0" smtClean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 RIFERIMENTO REGIONE CAMPANIA</a:t>
            </a:r>
            <a:br>
              <a:rPr lang="it-IT" altLang="zh-CN" sz="1800" dirty="0" smtClean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</a:br>
            <a:r>
              <a:rPr lang="it-IT" sz="1800" dirty="0" smtClean="0">
                <a:solidFill>
                  <a:srgbClr val="242A9C"/>
                </a:solidFill>
                <a:latin typeface="Times New Roman" pitchFamily="18" charset="0"/>
              </a:rPr>
              <a:t>(Responsabile: dr. Giovanni </a:t>
            </a:r>
            <a:r>
              <a:rPr lang="it-IT" sz="1800" dirty="0" err="1" smtClean="0">
                <a:solidFill>
                  <a:srgbClr val="242A9C"/>
                </a:solidFill>
                <a:latin typeface="Times New Roman" pitchFamily="18" charset="0"/>
              </a:rPr>
              <a:t>Nolfe</a:t>
            </a:r>
            <a:r>
              <a:rPr lang="it-IT" altLang="zh-CN" sz="1800" dirty="0" smtClean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 )</a:t>
            </a:r>
            <a:r>
              <a:rPr lang="it-IT" sz="1800" dirty="0" smtClean="0">
                <a:solidFill>
                  <a:srgbClr val="242A9C"/>
                </a:solidFill>
                <a:latin typeface="Times New Roman" pitchFamily="18" charset="0"/>
              </a:rPr>
              <a:t/>
            </a:r>
            <a:br>
              <a:rPr lang="it-IT" sz="1800" dirty="0" smtClean="0">
                <a:solidFill>
                  <a:srgbClr val="242A9C"/>
                </a:solidFill>
                <a:latin typeface="Times New Roman" pitchFamily="18" charset="0"/>
              </a:rPr>
            </a:br>
            <a:endParaRPr lang="it-IT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29608" y="1412776"/>
            <a:ext cx="47628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38884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755576" y="5499229"/>
            <a:ext cx="3024336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Supporto sociale e </a:t>
            </a:r>
          </a:p>
          <a:p>
            <a:r>
              <a:rPr lang="it-IT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rischio di mortalità</a:t>
            </a:r>
            <a:endParaRPr lang="it-IT" sz="28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5760" y="188640"/>
            <a:ext cx="8321040" cy="1143000"/>
          </a:xfrm>
        </p:spPr>
        <p:txBody>
          <a:bodyPr>
            <a:normAutofit fontScale="90000"/>
          </a:bodyPr>
          <a:lstStyle/>
          <a:p>
            <a:r>
              <a:rPr lang="it-IT" altLang="zh-CN" sz="2000" b="1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AZIENDA SANITARIA LOCALE NAPOLI 1 CENTRO</a:t>
            </a:r>
            <a:br>
              <a:rPr lang="it-IT" altLang="zh-CN" sz="2000" b="1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3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DIPARTIMENTO </a:t>
            </a:r>
            <a:r>
              <a:rPr lang="it-IT" altLang="zh-CN" sz="1300" dirty="0" err="1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DI</a:t>
            </a:r>
            <a:r>
              <a:rPr lang="it-IT" altLang="zh-CN" sz="13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 SALUTE MENTALE</a:t>
            </a:r>
            <a:br>
              <a:rPr lang="it-IT" altLang="zh-CN" sz="13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6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STRUTTURA CENTRALE PSICOPATOLOGIA DA MOBBING E DISADATTAMENTO LAVORATIVO</a:t>
            </a:r>
            <a:br>
              <a:rPr lang="it-IT" altLang="zh-CN" sz="16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8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CENTRO </a:t>
            </a:r>
            <a:r>
              <a:rPr lang="it-IT" altLang="zh-CN" sz="1800" dirty="0" err="1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DI</a:t>
            </a:r>
            <a:r>
              <a:rPr lang="it-IT" altLang="zh-CN" sz="18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 RIFERIMENTO REGIONE CAMPANIA</a:t>
            </a:r>
            <a:br>
              <a:rPr lang="it-IT" altLang="zh-CN" sz="18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</a:br>
            <a:r>
              <a:rPr lang="it-IT" sz="1600" dirty="0" smtClean="0">
                <a:solidFill>
                  <a:schemeClr val="hlink"/>
                </a:solidFill>
                <a:latin typeface="Times New Roman" pitchFamily="18" charset="0"/>
              </a:rPr>
              <a:t>(Responsabile: dott. Giovanni </a:t>
            </a:r>
            <a:r>
              <a:rPr lang="it-IT" sz="1600" dirty="0" err="1" smtClean="0">
                <a:solidFill>
                  <a:schemeClr val="hlink"/>
                </a:solidFill>
                <a:latin typeface="Times New Roman" pitchFamily="18" charset="0"/>
              </a:rPr>
              <a:t>Nolfe</a:t>
            </a:r>
            <a:r>
              <a:rPr lang="it-IT" sz="1600" dirty="0" smtClean="0">
                <a:solidFill>
                  <a:schemeClr val="hlink"/>
                </a:solidFill>
                <a:latin typeface="Times New Roman" pitchFamily="18" charset="0"/>
              </a:rPr>
              <a:t>)</a:t>
            </a:r>
            <a:r>
              <a:rPr lang="it-IT" altLang="zh-CN" sz="16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lang="it-IT" sz="1600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it-IT" sz="1600" dirty="0" smtClean="0">
                <a:solidFill>
                  <a:schemeClr val="hlink"/>
                </a:solidFill>
                <a:latin typeface="Times New Roman" pitchFamily="18" charset="0"/>
              </a:rPr>
            </a:br>
            <a:endParaRPr lang="it-IT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  <a:solidFill>
            <a:srgbClr val="FFC000"/>
          </a:solidFill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Pact for Mental Health and Well-Being (2008) that calls for</a:t>
            </a:r>
          </a:p>
          <a:p>
            <a:pPr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to be taken in five domains: </a:t>
            </a: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in youth and education. 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of older people. 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in the workplace. 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of depression and suicide. 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Addressing stigma and social exclusion.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The importance of mental health in the workplace is </a:t>
            </a:r>
            <a:r>
              <a:rPr lang="en-US" dirty="0" err="1"/>
              <a:t>recognised</a:t>
            </a:r>
            <a:r>
              <a:rPr lang="en-US" dirty="0"/>
              <a:t> in this</a:t>
            </a:r>
          </a:p>
          <a:p>
            <a:pPr>
              <a:buNone/>
            </a:pPr>
            <a:r>
              <a:rPr lang="en-US" dirty="0"/>
              <a:t>as well as other EU initiatives such as the: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Lisbon Strategy on Growth and Jobs (2005)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Community Strategy on Health and Safety at Work (2007 to 2012)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Together for Health: A strategic approach for the EU(2008 to 2013).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zh-CN" sz="1800" b="1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AZIENDA SANITARIA LOCALE NAPOLI 1 CENTRO</a:t>
            </a:r>
            <a:br>
              <a:rPr lang="it-IT" altLang="zh-CN" sz="1800" b="1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6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DIPARTIMENTO </a:t>
            </a:r>
            <a:r>
              <a:rPr lang="it-IT" altLang="zh-CN" sz="1600" dirty="0" err="1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DI</a:t>
            </a:r>
            <a:r>
              <a:rPr lang="it-IT" altLang="zh-CN" sz="16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 SALUTE MENTALE</a:t>
            </a:r>
            <a:r>
              <a:rPr lang="it-IT" altLang="zh-CN" sz="18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/>
            </a:r>
            <a:br>
              <a:rPr lang="it-IT" altLang="zh-CN" sz="18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8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STRUTTURA CENTRALE PSICOPATOLOGIA DA MOBBING E DISADATTAMENTO LAVORATIVO</a:t>
            </a:r>
            <a:br>
              <a:rPr lang="it-IT" altLang="zh-CN" sz="18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6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CENTRO </a:t>
            </a:r>
            <a:r>
              <a:rPr lang="it-IT" altLang="zh-CN" sz="1600" dirty="0" err="1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DI</a:t>
            </a:r>
            <a:r>
              <a:rPr lang="it-IT" altLang="zh-CN" sz="16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 RIFERIMENTO REGIONE CAMPANIA</a:t>
            </a:r>
            <a:br>
              <a:rPr lang="it-IT" altLang="zh-CN" sz="16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</a:br>
            <a:r>
              <a:rPr lang="it-IT" sz="1600" dirty="0" smtClean="0">
                <a:solidFill>
                  <a:schemeClr val="hlink"/>
                </a:solidFill>
                <a:latin typeface="Times New Roman" pitchFamily="18" charset="0"/>
              </a:rPr>
              <a:t>(Responsabile: dott. Giovanni </a:t>
            </a:r>
            <a:r>
              <a:rPr lang="it-IT" sz="1600" dirty="0" err="1" smtClean="0">
                <a:solidFill>
                  <a:schemeClr val="hlink"/>
                </a:solidFill>
                <a:latin typeface="Times New Roman" pitchFamily="18" charset="0"/>
              </a:rPr>
              <a:t>Nolfe</a:t>
            </a:r>
            <a:r>
              <a:rPr lang="it-IT" sz="1600" dirty="0" smtClean="0">
                <a:solidFill>
                  <a:schemeClr val="hlink"/>
                </a:solidFill>
                <a:latin typeface="Times New Roman" pitchFamily="18" charset="0"/>
              </a:rPr>
              <a:t>)</a:t>
            </a:r>
            <a:r>
              <a:rPr lang="it-IT" altLang="zh-CN" sz="16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lang="it-IT" sz="1600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it-IT" sz="1600" dirty="0" smtClean="0">
                <a:solidFill>
                  <a:schemeClr val="hlink"/>
                </a:solidFill>
                <a:latin typeface="Times New Roman" pitchFamily="18" charset="0"/>
              </a:rPr>
            </a:b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egnaposto contenuto 3" descr="img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916832"/>
            <a:ext cx="6624736" cy="4637112"/>
          </a:xfr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dirty="0" err="1"/>
              <a:t>Work-related</a:t>
            </a:r>
            <a:r>
              <a:rPr lang="it-IT" sz="3200" dirty="0"/>
              <a:t> stress and </a:t>
            </a:r>
            <a:r>
              <a:rPr lang="it-IT" sz="3200" dirty="0" err="1"/>
              <a:t>Bullying</a:t>
            </a:r>
            <a:r>
              <a:rPr lang="it-IT" sz="3200" dirty="0"/>
              <a:t> at </a:t>
            </a:r>
            <a:r>
              <a:rPr lang="it-IT" sz="3200" dirty="0" err="1"/>
              <a:t>workplace</a:t>
            </a:r>
            <a:r>
              <a:rPr lang="it-IT" sz="3200" dirty="0"/>
              <a:t>: </a:t>
            </a:r>
            <a:r>
              <a:rPr lang="it-IT" sz="3200" dirty="0" err="1"/>
              <a:t>economic</a:t>
            </a:r>
            <a:r>
              <a:rPr lang="it-IT" sz="3200" dirty="0"/>
              <a:t> </a:t>
            </a:r>
            <a:r>
              <a:rPr lang="it-IT" sz="3200" dirty="0" err="1" smtClean="0"/>
              <a:t>costs</a:t>
            </a:r>
            <a:endParaRPr lang="it-IT" sz="3200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</p:nvPr>
        </p:nvGraphicFramePr>
        <p:xfrm>
          <a:off x="323528" y="2204864"/>
          <a:ext cx="82296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tangolo 3"/>
          <p:cNvSpPr/>
          <p:nvPr/>
        </p:nvSpPr>
        <p:spPr>
          <a:xfrm>
            <a:off x="539552" y="260649"/>
            <a:ext cx="80648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zh-CN" sz="1400" dirty="0">
                <a:solidFill>
                  <a:srgbClr val="0070C0"/>
                </a:solidFill>
                <a:latin typeface="Times New Roman" pitchFamily="18" charset="0"/>
                <a:ea typeface="宋体" charset="-122"/>
              </a:rPr>
              <a:t>AZIENDA SANITARIA LOCALE NAPOLI 1 CENTRO</a:t>
            </a:r>
            <a:br>
              <a:rPr lang="it-IT" altLang="zh-CN" sz="1400" dirty="0">
                <a:solidFill>
                  <a:srgbClr val="0070C0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400" dirty="0">
                <a:solidFill>
                  <a:srgbClr val="0070C0"/>
                </a:solidFill>
                <a:latin typeface="Times New Roman" pitchFamily="18" charset="0"/>
                <a:ea typeface="宋体" charset="-122"/>
              </a:rPr>
              <a:t>STRUTTURA CENTRALE PSICOPATOLOGIA DA MOBBING</a:t>
            </a:r>
            <a:br>
              <a:rPr lang="it-IT" altLang="zh-CN" sz="1400" dirty="0">
                <a:solidFill>
                  <a:srgbClr val="0070C0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400" dirty="0">
                <a:solidFill>
                  <a:srgbClr val="0070C0"/>
                </a:solidFill>
                <a:latin typeface="Times New Roman" pitchFamily="18" charset="0"/>
                <a:ea typeface="宋体" charset="-122"/>
              </a:rPr>
              <a:t> E DISADATTAMENTO LAVORATIVO</a:t>
            </a:r>
            <a:br>
              <a:rPr lang="it-IT" altLang="zh-CN" sz="1400" dirty="0">
                <a:solidFill>
                  <a:srgbClr val="0070C0"/>
                </a:solidFill>
                <a:latin typeface="Times New Roman" pitchFamily="18" charset="0"/>
                <a:ea typeface="宋体" charset="-122"/>
              </a:rPr>
            </a:br>
            <a:r>
              <a:rPr lang="it-IT" sz="1600" dirty="0">
                <a:solidFill>
                  <a:srgbClr val="0070C0"/>
                </a:solidFill>
                <a:latin typeface="Times New Roman" pitchFamily="18" charset="0"/>
              </a:rPr>
              <a:t>(Responsabile : dr. Giovanni </a:t>
            </a:r>
            <a:r>
              <a:rPr lang="it-IT" sz="1600" dirty="0" err="1">
                <a:solidFill>
                  <a:srgbClr val="0070C0"/>
                </a:solidFill>
                <a:latin typeface="Times New Roman" pitchFamily="18" charset="0"/>
              </a:rPr>
              <a:t>Nolfe</a:t>
            </a:r>
            <a:r>
              <a:rPr lang="it-IT" altLang="zh-CN" sz="1600" b="1" dirty="0">
                <a:solidFill>
                  <a:srgbClr val="0070C0"/>
                </a:solidFill>
                <a:latin typeface="Times New Roman" pitchFamily="18" charset="0"/>
                <a:ea typeface="宋体" charset="-122"/>
              </a:rPr>
              <a:t> )</a:t>
            </a:r>
            <a:r>
              <a:rPr lang="it-IT" sz="1600" b="1" dirty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it-IT" sz="1600" b="1" dirty="0">
                <a:solidFill>
                  <a:schemeClr val="hlink"/>
                </a:solidFill>
                <a:latin typeface="Times New Roman" pitchFamily="18" charset="0"/>
              </a:rPr>
            </a:br>
            <a:endParaRPr lang="it-IT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5733256"/>
            <a:ext cx="8323511" cy="923330"/>
          </a:xfrm>
          <a:prstGeom prst="rect">
            <a:avLst/>
          </a:prstGeom>
          <a:noFill/>
          <a:ln>
            <a:solidFill>
              <a:srgbClr val="301DA3"/>
            </a:solidFill>
          </a:ln>
        </p:spPr>
        <p:txBody>
          <a:bodyPr wrap="square" rtlCol="0">
            <a:spAutoFit/>
          </a:bodyPr>
          <a:lstStyle/>
          <a:p>
            <a:r>
              <a:rPr lang="it-IT" i="1" dirty="0" err="1"/>
              <a:t>K.Sparks</a:t>
            </a:r>
            <a:r>
              <a:rPr lang="it-IT" i="1" dirty="0"/>
              <a:t> &amp; C.L. Cooper, </a:t>
            </a:r>
            <a:r>
              <a:rPr lang="en-US" dirty="0"/>
              <a:t>International </a:t>
            </a:r>
            <a:r>
              <a:rPr lang="en-US" dirty="0" err="1"/>
              <a:t>Labour</a:t>
            </a:r>
            <a:r>
              <a:rPr lang="en-US" dirty="0"/>
              <a:t> Organization (ILO) Geneva; 2001</a:t>
            </a:r>
            <a:endParaRPr lang="it-IT" dirty="0"/>
          </a:p>
          <a:p>
            <a:r>
              <a:rPr lang="en-US" dirty="0"/>
              <a:t>European Agency for Safety and Health at Work; Luxembourg: Publications Office of the European Union; 2014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568952" cy="864095"/>
          </a:xfrm>
        </p:spPr>
        <p:txBody>
          <a:bodyPr>
            <a:normAutofit fontScale="90000"/>
          </a:bodyPr>
          <a:lstStyle/>
          <a:p>
            <a:r>
              <a:rPr lang="it-IT" altLang="zh-CN" sz="1800" dirty="0">
                <a:solidFill>
                  <a:srgbClr val="301DA3"/>
                </a:solidFill>
                <a:latin typeface="Times New Roman" pitchFamily="18" charset="0"/>
                <a:ea typeface="宋体" charset="-122"/>
              </a:rPr>
              <a:t>AZIENDA SANITARIA LOCALE NAPOLI 1 CENTRO</a:t>
            </a:r>
            <a:br>
              <a:rPr lang="it-IT" altLang="zh-CN" sz="1800" dirty="0">
                <a:solidFill>
                  <a:srgbClr val="301DA3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800" dirty="0">
                <a:solidFill>
                  <a:srgbClr val="301DA3"/>
                </a:solidFill>
                <a:latin typeface="Times New Roman" pitchFamily="18" charset="0"/>
                <a:ea typeface="宋体" charset="-122"/>
              </a:rPr>
              <a:t>Dipartimento di Salute Mentale</a:t>
            </a:r>
            <a:br>
              <a:rPr lang="it-IT" altLang="zh-CN" sz="1800" dirty="0">
                <a:solidFill>
                  <a:srgbClr val="301DA3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600" dirty="0">
                <a:solidFill>
                  <a:srgbClr val="301DA3"/>
                </a:solidFill>
                <a:latin typeface="Times New Roman" pitchFamily="18" charset="0"/>
                <a:ea typeface="宋体" charset="-122"/>
              </a:rPr>
              <a:t>STRUTTURA CENTRALE PSICOPATOLOGIA DA MOBBING E DISADATTAMENTO LAVORATIVO</a:t>
            </a:r>
            <a:br>
              <a:rPr lang="it-IT" altLang="zh-CN" sz="1600" dirty="0">
                <a:solidFill>
                  <a:srgbClr val="301DA3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600" dirty="0">
                <a:solidFill>
                  <a:srgbClr val="301DA3"/>
                </a:solidFill>
                <a:latin typeface="Times New Roman" pitchFamily="18" charset="0"/>
                <a:ea typeface="宋体" charset="-122"/>
              </a:rPr>
              <a:t>CENTRO DI RIFERIMENTO REGIONE CAMPANIA</a:t>
            </a:r>
            <a:br>
              <a:rPr lang="it-IT" altLang="zh-CN" sz="1600" dirty="0">
                <a:solidFill>
                  <a:srgbClr val="301DA3"/>
                </a:solidFill>
                <a:latin typeface="Times New Roman" pitchFamily="18" charset="0"/>
                <a:ea typeface="宋体" charset="-122"/>
              </a:rPr>
            </a:br>
            <a:r>
              <a:rPr lang="it-IT" sz="1800" dirty="0">
                <a:solidFill>
                  <a:srgbClr val="301DA3"/>
                </a:solidFill>
                <a:latin typeface="Times New Roman" pitchFamily="18" charset="0"/>
              </a:rPr>
              <a:t>(Responsabile: dr. Giovanni </a:t>
            </a:r>
            <a:r>
              <a:rPr lang="it-IT" sz="1800" dirty="0" err="1">
                <a:solidFill>
                  <a:srgbClr val="301DA3"/>
                </a:solidFill>
                <a:latin typeface="Times New Roman" pitchFamily="18" charset="0"/>
              </a:rPr>
              <a:t>Nolfe</a:t>
            </a:r>
            <a:r>
              <a:rPr lang="it-IT" altLang="zh-CN" sz="1800" b="1" dirty="0">
                <a:solidFill>
                  <a:srgbClr val="301DA3"/>
                </a:solidFill>
                <a:latin typeface="Times New Roman" pitchFamily="18" charset="0"/>
                <a:ea typeface="宋体" charset="-122"/>
              </a:rPr>
              <a:t> )</a:t>
            </a:r>
            <a:r>
              <a:rPr lang="it-IT" sz="1800" b="1" dirty="0">
                <a:solidFill>
                  <a:srgbClr val="301DA3"/>
                </a:solidFill>
                <a:latin typeface="Times New Roman" pitchFamily="18" charset="0"/>
              </a:rPr>
              <a:t/>
            </a:r>
            <a:br>
              <a:rPr lang="it-IT" sz="1800" b="1" dirty="0">
                <a:solidFill>
                  <a:srgbClr val="301DA3"/>
                </a:solidFill>
                <a:latin typeface="Times New Roman" pitchFamily="18" charset="0"/>
              </a:rPr>
            </a:br>
            <a:endParaRPr lang="it-IT" sz="1800" dirty="0">
              <a:solidFill>
                <a:srgbClr val="301D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07504" y="1556792"/>
            <a:ext cx="8856984" cy="5112568"/>
          </a:xfr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FATTORI AGENTI SUI COSTI ECONOMICO-SOCIALI</a:t>
            </a:r>
          </a:p>
          <a:p>
            <a:pPr algn="l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Sickness absence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Premature retirement</a:t>
            </a:r>
          </a:p>
          <a:p>
            <a:pPr algn="l"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Replacement costs in connection with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turnover (recruitment, training and 	development costs)</a:t>
            </a:r>
          </a:p>
          <a:p>
            <a:pPr algn="l"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Grievance and litigation/compensation costs</a:t>
            </a:r>
          </a:p>
          <a:p>
            <a:pPr algn="l"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 to equipment and production resulting from accidents and mistakes</a:t>
            </a:r>
          </a:p>
          <a:p>
            <a:pPr algn="l"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performance/productivity (lack of added value to product and service)</a:t>
            </a:r>
          </a:p>
          <a:p>
            <a:pPr algn="l"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of public goodwill and reputation</a:t>
            </a:r>
            <a:endParaRPr lang="it-IT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H.Hoel</a:t>
            </a:r>
            <a:r>
              <a:rPr lang="it-IT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K.Sparks</a:t>
            </a:r>
            <a:r>
              <a:rPr lang="it-IT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C.L. Cooper, 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Organization (ILO) Geneva; 2001</a:t>
            </a: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endParaRPr lang="it-IT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it-IT" sz="20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it-IT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</a:t>
            </a:r>
            <a:endParaRPr lang="it-IT" sz="20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it-IT" sz="20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Illegality</a:t>
            </a:r>
            <a:r>
              <a:rPr lang="it-IT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it-IT" sz="20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Corruption</a:t>
            </a:r>
            <a:endParaRPr lang="it-IT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29699"/>
            <a:ext cx="8892480" cy="1358790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zh-CN" sz="1800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AZIENDA SANITARIA LOCALE NAPOLI 1 CENTRO</a:t>
            </a:r>
            <a:br>
              <a:rPr lang="it-IT" altLang="zh-CN" sz="1800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300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DIPARTIMENTO DI SALUTE MENTALE</a:t>
            </a:r>
            <a:br>
              <a:rPr lang="it-IT" altLang="zh-CN" sz="1300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600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STRUTTURA CENTRALE PSICOPATOLOGIA DA MOBBING E DISADATTAMENTO LAVORATIVO</a:t>
            </a:r>
            <a:br>
              <a:rPr lang="it-IT" altLang="zh-CN" sz="1600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800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Centro di Riferimento Regione Campania</a:t>
            </a:r>
            <a:r>
              <a:rPr lang="it-IT" altLang="zh-CN" sz="1600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/>
            </a:r>
            <a:br>
              <a:rPr lang="it-IT" altLang="zh-CN" sz="1600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</a:br>
            <a:r>
              <a:rPr lang="it-IT" sz="1400" dirty="0">
                <a:solidFill>
                  <a:srgbClr val="002060"/>
                </a:solidFill>
                <a:latin typeface="Times New Roman" pitchFamily="18" charset="0"/>
              </a:rPr>
              <a:t>(Responsabile: Giovanni  </a:t>
            </a:r>
            <a:r>
              <a:rPr lang="it-IT" sz="1400" dirty="0" err="1">
                <a:solidFill>
                  <a:srgbClr val="002060"/>
                </a:solidFill>
                <a:latin typeface="Times New Roman" pitchFamily="18" charset="0"/>
              </a:rPr>
              <a:t>Nolfe</a:t>
            </a:r>
            <a:r>
              <a:rPr lang="it-IT" sz="1400" dirty="0">
                <a:solidFill>
                  <a:srgbClr val="002060"/>
                </a:solidFill>
                <a:latin typeface="Times New Roman" pitchFamily="18" charset="0"/>
              </a:rPr>
              <a:t> )</a:t>
            </a:r>
            <a:r>
              <a:rPr lang="it-IT" altLang="zh-CN" sz="1400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lang="it-IT" sz="1400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it-IT" sz="14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it-IT" sz="1600" dirty="0"/>
              <a:t/>
            </a:r>
            <a:br>
              <a:rPr lang="it-IT" sz="1600" dirty="0"/>
            </a:b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9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19438"/>
            <a:ext cx="4169804" cy="50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796137" y="1556793"/>
            <a:ext cx="2952328" cy="264687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Psicopatologia del Lavoro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i="1" dirty="0" smtClean="0">
                <a:solidFill>
                  <a:schemeClr val="bg1"/>
                </a:solidFill>
              </a:rPr>
              <a:t>come </a:t>
            </a:r>
            <a:r>
              <a:rPr lang="en-US" i="1" dirty="0" err="1" smtClean="0">
                <a:solidFill>
                  <a:schemeClr val="bg1"/>
                </a:solidFill>
              </a:rPr>
              <a:t>termine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che</a:t>
            </a:r>
            <a:r>
              <a:rPr lang="en-US" i="1" dirty="0" smtClean="0">
                <a:solidFill>
                  <a:schemeClr val="bg1"/>
                </a:solidFill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</a:rPr>
              <a:t>partendo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dagli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esiti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psicopatologici</a:t>
            </a:r>
            <a:r>
              <a:rPr lang="en-US" i="1" dirty="0" smtClean="0">
                <a:solidFill>
                  <a:schemeClr val="bg1"/>
                </a:solidFill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</a:rPr>
              <a:t>integri</a:t>
            </a:r>
            <a:r>
              <a:rPr lang="en-US" i="1" dirty="0" smtClean="0">
                <a:solidFill>
                  <a:schemeClr val="bg1"/>
                </a:solidFill>
              </a:rPr>
              <a:t> le </a:t>
            </a:r>
            <a:r>
              <a:rPr lang="en-US" i="1" dirty="0" err="1" smtClean="0">
                <a:solidFill>
                  <a:schemeClr val="bg1"/>
                </a:solidFill>
              </a:rPr>
              <a:t>differenti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dimensioni</a:t>
            </a:r>
            <a:r>
              <a:rPr lang="en-US" i="1" dirty="0" smtClean="0">
                <a:solidFill>
                  <a:schemeClr val="bg1"/>
                </a:solidFill>
              </a:rPr>
              <a:t> e I </a:t>
            </a:r>
            <a:r>
              <a:rPr lang="en-US" i="1" dirty="0" err="1" smtClean="0">
                <a:solidFill>
                  <a:schemeClr val="bg1"/>
                </a:solidFill>
              </a:rPr>
              <a:t>fenomeni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che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costituiscono</a:t>
            </a:r>
            <a:r>
              <a:rPr lang="en-US" i="1" dirty="0" smtClean="0">
                <a:solidFill>
                  <a:schemeClr val="bg1"/>
                </a:solidFill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</a:rPr>
              <a:t>nel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loro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insieme</a:t>
            </a:r>
            <a:r>
              <a:rPr lang="en-US" i="1" dirty="0" smtClean="0">
                <a:solidFill>
                  <a:schemeClr val="bg1"/>
                </a:solidFill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</a:rPr>
              <a:t>il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disagio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lavorativo</a:t>
            </a:r>
            <a:r>
              <a:rPr lang="en-US" i="1" dirty="0" smtClean="0">
                <a:solidFill>
                  <a:schemeClr val="bg1"/>
                </a:solidFill>
              </a:rPr>
              <a:t>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796136" y="4653136"/>
            <a:ext cx="2952328" cy="1754326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fontAlgn="ctr"/>
            <a:r>
              <a:rPr lang="it-IT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Istituto Italiano Studi Filosofici</a:t>
            </a:r>
          </a:p>
          <a:p>
            <a:pPr fontAlgn="ctr"/>
            <a:r>
              <a:rPr lang="it-IT" sz="2400" dirty="0">
                <a:latin typeface="Times New Roman" pitchFamily="18" charset="0"/>
                <a:cs typeface="Times New Roman" pitchFamily="18" charset="0"/>
                <a:hlinkClick r:id="rId3"/>
              </a:rPr>
              <a:t>www.iisf.it</a:t>
            </a:r>
            <a:endParaRPr lang="it-IT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/>
            <a:endParaRPr lang="it-IT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it-IT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Pubblicazioni on </a:t>
            </a:r>
            <a:r>
              <a:rPr lang="it-IT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endParaRPr lang="it-IT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>
                <a:solidFill>
                  <a:schemeClr val="bg1"/>
                </a:solidFill>
              </a:rPr>
              <a:t/>
            </a:r>
            <a:br>
              <a:rPr lang="it-IT" dirty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24544" y="274638"/>
            <a:ext cx="9468544" cy="1143000"/>
          </a:xfrm>
        </p:spPr>
        <p:txBody>
          <a:bodyPr>
            <a:normAutofit fontScale="90000"/>
          </a:bodyPr>
          <a:lstStyle/>
          <a:p>
            <a:r>
              <a:rPr lang="it-IT" altLang="zh-CN" sz="1800" b="1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AZIENDA SANITARIA LOCALE NAPOLI 1 CENTRO</a:t>
            </a:r>
            <a:br>
              <a:rPr lang="it-IT" altLang="zh-CN" sz="1800" b="1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6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DIPARTIMENTO </a:t>
            </a:r>
            <a:r>
              <a:rPr lang="it-IT" altLang="zh-CN" sz="1600" dirty="0" err="1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DI</a:t>
            </a:r>
            <a:r>
              <a:rPr lang="it-IT" altLang="zh-CN" sz="16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 SALUTE MENTALE</a:t>
            </a:r>
            <a:r>
              <a:rPr lang="it-IT" altLang="zh-CN" sz="18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/>
            </a:r>
            <a:br>
              <a:rPr lang="it-IT" altLang="zh-CN" sz="18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7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STRUTTURA CENTRALE PSICOPATOLOGIA DA MOBBING E DISADATTAMENTO LAVORATIVO</a:t>
            </a:r>
            <a:br>
              <a:rPr lang="it-IT" altLang="zh-CN" sz="17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6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CENTRO </a:t>
            </a:r>
            <a:r>
              <a:rPr lang="it-IT" altLang="zh-CN" sz="1600" dirty="0" err="1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DI</a:t>
            </a:r>
            <a:r>
              <a:rPr lang="it-IT" altLang="zh-CN" sz="16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 RIFERIMENTO REGIONE CAMPANIA</a:t>
            </a:r>
            <a:br>
              <a:rPr lang="it-IT" altLang="zh-CN" sz="16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</a:br>
            <a:r>
              <a:rPr lang="it-IT" sz="1600" dirty="0" smtClean="0">
                <a:solidFill>
                  <a:schemeClr val="hlink"/>
                </a:solidFill>
                <a:latin typeface="Times New Roman" pitchFamily="18" charset="0"/>
              </a:rPr>
              <a:t>(Responsabile: dott. Giovanni </a:t>
            </a:r>
            <a:r>
              <a:rPr lang="it-IT" sz="1600" dirty="0" err="1" smtClean="0">
                <a:solidFill>
                  <a:schemeClr val="hlink"/>
                </a:solidFill>
                <a:latin typeface="Times New Roman" pitchFamily="18" charset="0"/>
              </a:rPr>
              <a:t>Nolfe</a:t>
            </a:r>
            <a:r>
              <a:rPr lang="it-IT" sz="1600" dirty="0" smtClean="0">
                <a:solidFill>
                  <a:schemeClr val="hlink"/>
                </a:solidFill>
                <a:latin typeface="Times New Roman" pitchFamily="18" charset="0"/>
              </a:rPr>
              <a:t>)</a:t>
            </a:r>
            <a:r>
              <a:rPr lang="it-IT" altLang="zh-CN" sz="16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lang="it-IT" sz="1600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it-IT" sz="1600" dirty="0" smtClean="0">
                <a:solidFill>
                  <a:schemeClr val="hlink"/>
                </a:solidFill>
                <a:latin typeface="Times New Roman" pitchFamily="18" charset="0"/>
              </a:rPr>
            </a:b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egnaposto contenuto 3" descr="img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6997" y="1362593"/>
            <a:ext cx="7581427" cy="5306767"/>
          </a:xfr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it-IT" altLang="zh-CN" sz="1800" b="1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AZIENDA SANITARIA LOCALE NAPOLI 1 CENTRO</a:t>
            </a:r>
            <a:br>
              <a:rPr lang="it-IT" altLang="zh-CN" sz="1800" b="1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6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DIPARTIMENTO </a:t>
            </a:r>
            <a:r>
              <a:rPr lang="it-IT" altLang="zh-CN" sz="1600" dirty="0" err="1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DI</a:t>
            </a:r>
            <a:r>
              <a:rPr lang="it-IT" altLang="zh-CN" sz="16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 SALUTE MENTALE</a:t>
            </a:r>
            <a:r>
              <a:rPr lang="it-IT" altLang="zh-CN" sz="18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/>
            </a:r>
            <a:br>
              <a:rPr lang="it-IT" altLang="zh-CN" sz="18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8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STRUTTURA CENTRALE PSICOPATOLOGIA DA MOBBING E DISADATTAMENTO LAVORATIVO</a:t>
            </a:r>
            <a:br>
              <a:rPr lang="it-IT" altLang="zh-CN" sz="18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6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CENTRO </a:t>
            </a:r>
            <a:r>
              <a:rPr lang="it-IT" altLang="zh-CN" sz="1600" dirty="0" err="1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DI</a:t>
            </a:r>
            <a:r>
              <a:rPr lang="it-IT" altLang="zh-CN" sz="16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 RIFERIMENTO REGIONE CAMPANIA</a:t>
            </a:r>
            <a:br>
              <a:rPr lang="it-IT" altLang="zh-CN" sz="16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</a:br>
            <a:r>
              <a:rPr lang="it-IT" sz="1600" dirty="0" smtClean="0">
                <a:solidFill>
                  <a:schemeClr val="hlink"/>
                </a:solidFill>
                <a:latin typeface="Times New Roman" pitchFamily="18" charset="0"/>
              </a:rPr>
              <a:t>(Responsabile: dott. Giovanni </a:t>
            </a:r>
            <a:r>
              <a:rPr lang="it-IT" sz="1600" dirty="0" err="1" smtClean="0">
                <a:solidFill>
                  <a:schemeClr val="hlink"/>
                </a:solidFill>
                <a:latin typeface="Times New Roman" pitchFamily="18" charset="0"/>
              </a:rPr>
              <a:t>Nolfe</a:t>
            </a:r>
            <a:r>
              <a:rPr lang="it-IT" sz="1600" dirty="0" smtClean="0">
                <a:solidFill>
                  <a:schemeClr val="hlink"/>
                </a:solidFill>
                <a:latin typeface="Times New Roman" pitchFamily="18" charset="0"/>
              </a:rPr>
              <a:t>)</a:t>
            </a:r>
            <a:r>
              <a:rPr lang="it-IT" altLang="zh-CN" sz="1600" dirty="0" smtClean="0">
                <a:solidFill>
                  <a:schemeClr val="hlink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lang="it-IT" sz="1600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it-IT" sz="1600" dirty="0" smtClean="0">
                <a:solidFill>
                  <a:schemeClr val="hlink"/>
                </a:solidFill>
                <a:latin typeface="Times New Roman" pitchFamily="18" charset="0"/>
              </a:rPr>
            </a:b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4781128"/>
          </a:xfrm>
          <a:ln>
            <a:solidFill>
              <a:srgbClr val="0D5323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Legge Regionale (funzioni)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t-IT" sz="1900" dirty="0" smtClean="0">
                <a:latin typeface="Times New Roman" pitchFamily="18" charset="0"/>
                <a:cs typeface="Times New Roman" pitchFamily="18" charset="0"/>
              </a:rPr>
              <a:t>Centralità di una cultura della organizzazione del lavoro della etica del lavoro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t-IT" sz="1900" dirty="0" smtClean="0">
                <a:latin typeface="Times New Roman" pitchFamily="18" charset="0"/>
                <a:cs typeface="Times New Roman" pitchFamily="18" charset="0"/>
              </a:rPr>
              <a:t>Attività di prevenzione, attraverso la diffusione sul territorio regionale di agenzie (sportelli di ascolto) che, adeguatamente formate, possano costituire il primo filtro di analisi della domanda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t-IT" sz="1900" dirty="0" smtClean="0">
                <a:latin typeface="Times New Roman" pitchFamily="18" charset="0"/>
                <a:cs typeface="Times New Roman" pitchFamily="18" charset="0"/>
              </a:rPr>
              <a:t>Istituzione di un Osservatorio Regionale: creazione di banche dati sul fenomeno del disagio psichico lavoro-correlato, coordinare le attività di formazione per la prevenzione dei fenomeni e per la diffusione del concetto di benessere organizzativo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t-IT" sz="1900" dirty="0" smtClean="0">
                <a:latin typeface="Times New Roman" pitchFamily="18" charset="0"/>
                <a:cs typeface="Times New Roman" pitchFamily="18" charset="0"/>
              </a:rPr>
              <a:t>Consolidare il ruolo dei Centri Clinici per le psicopatologie lavoro-correlate all’interno del SSN</a:t>
            </a:r>
            <a:endParaRPr lang="it-IT" sz="1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t-IT" sz="1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Attivare sistemi premianti per le aziende che introducono buone pratiche per la prevenzione del mobbing, dello stress lavoro-correlato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t-IT" sz="1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Ipotizzare are di confronto e soluzione del conflitto (che non si sostituisca alle iniziative legali) che possano favorire la cronicizzazione dei fenomeni del disagio lavorativo</a:t>
            </a:r>
          </a:p>
          <a:p>
            <a:pPr marL="457200" indent="-457200">
              <a:buNone/>
            </a:pPr>
            <a:endParaRPr lang="it-IT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153144"/>
            <a:ext cx="8572560" cy="1187624"/>
          </a:xfrm>
        </p:spPr>
        <p:txBody>
          <a:bodyPr>
            <a:normAutofit fontScale="90000"/>
          </a:bodyPr>
          <a:lstStyle/>
          <a:p>
            <a:r>
              <a:rPr lang="it-IT" altLang="zh-CN" sz="1800" dirty="0">
                <a:solidFill>
                  <a:srgbClr val="0000FF"/>
                </a:solidFill>
                <a:latin typeface="Times New Roman" pitchFamily="18" charset="0"/>
                <a:ea typeface="宋体" charset="-122"/>
              </a:rPr>
              <a:t>AZIENDA SANITARIA LOCALE NAPOLI 1 CENTRO</a:t>
            </a:r>
            <a:br>
              <a:rPr lang="it-IT" altLang="zh-CN" sz="1800" dirty="0">
                <a:solidFill>
                  <a:srgbClr val="0000FF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800" dirty="0">
                <a:solidFill>
                  <a:srgbClr val="0000FF"/>
                </a:solidFill>
                <a:latin typeface="Times New Roman" pitchFamily="18" charset="0"/>
                <a:ea typeface="宋体" charset="-122"/>
              </a:rPr>
              <a:t>Dipartimento di Salute Mentale</a:t>
            </a:r>
            <a:br>
              <a:rPr lang="it-IT" altLang="zh-CN" sz="1800" dirty="0">
                <a:solidFill>
                  <a:srgbClr val="0000FF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600" dirty="0">
                <a:solidFill>
                  <a:srgbClr val="0000FF"/>
                </a:solidFill>
                <a:latin typeface="Times New Roman" pitchFamily="18" charset="0"/>
                <a:ea typeface="宋体" charset="-122"/>
              </a:rPr>
              <a:t>STRUTTURA CENTRALE PSICOPATOLOGIA DA MOBBING E DISADATTAMENTO LAVORATIVO</a:t>
            </a:r>
            <a:br>
              <a:rPr lang="it-IT" altLang="zh-CN" sz="1600" dirty="0">
                <a:solidFill>
                  <a:srgbClr val="0000FF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600" dirty="0">
                <a:solidFill>
                  <a:srgbClr val="0000FF"/>
                </a:solidFill>
                <a:latin typeface="Times New Roman" pitchFamily="18" charset="0"/>
                <a:ea typeface="宋体" charset="-122"/>
              </a:rPr>
              <a:t>CENTRO DI RIFERIMENTO REGIONE CAMPANIA</a:t>
            </a:r>
            <a:br>
              <a:rPr lang="it-IT" altLang="zh-CN" sz="1600" dirty="0">
                <a:solidFill>
                  <a:srgbClr val="0000FF"/>
                </a:solidFill>
                <a:latin typeface="Times New Roman" pitchFamily="18" charset="0"/>
                <a:ea typeface="宋体" charset="-122"/>
              </a:rPr>
            </a:br>
            <a:r>
              <a:rPr lang="it-IT" sz="1800" dirty="0">
                <a:solidFill>
                  <a:srgbClr val="0000FF"/>
                </a:solidFill>
                <a:latin typeface="Times New Roman" pitchFamily="18" charset="0"/>
              </a:rPr>
              <a:t>(Responsabile : dr. Giovanni </a:t>
            </a:r>
            <a:r>
              <a:rPr lang="it-IT" sz="1800" dirty="0" err="1">
                <a:solidFill>
                  <a:srgbClr val="0000FF"/>
                </a:solidFill>
                <a:latin typeface="Times New Roman" pitchFamily="18" charset="0"/>
              </a:rPr>
              <a:t>Nolfe</a:t>
            </a:r>
            <a:r>
              <a:rPr lang="it-IT" altLang="zh-CN" sz="1800" b="1" dirty="0">
                <a:solidFill>
                  <a:srgbClr val="0000FF"/>
                </a:solidFill>
                <a:latin typeface="Times New Roman" pitchFamily="18" charset="0"/>
                <a:ea typeface="宋体" charset="-122"/>
              </a:rPr>
              <a:t> )</a:t>
            </a:r>
            <a:r>
              <a:rPr lang="it-IT" sz="1800" b="1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it-IT" sz="1800" b="1" dirty="0">
                <a:solidFill>
                  <a:srgbClr val="0000FF"/>
                </a:solidFill>
                <a:latin typeface="Times New Roman" pitchFamily="18" charset="0"/>
              </a:rPr>
            </a:br>
            <a:endParaRPr lang="it-IT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32726"/>
            <a:ext cx="857256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25014"/>
            <a:ext cx="8572560" cy="264434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856984" cy="1224136"/>
          </a:xfrm>
        </p:spPr>
        <p:txBody>
          <a:bodyPr>
            <a:noAutofit/>
          </a:bodyPr>
          <a:lstStyle/>
          <a:p>
            <a:r>
              <a:rPr lang="it-IT" altLang="zh-CN" sz="180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AZIENDA SANITARIA LOCALE NAPOLI 1 CENTRO</a:t>
            </a:r>
            <a:br>
              <a:rPr lang="it-IT" altLang="zh-CN" sz="180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80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Dipartimento di Salute Mentale</a:t>
            </a:r>
            <a:br>
              <a:rPr lang="it-IT" altLang="zh-CN" sz="180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40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STRUTTURA CENTRALE PSICOPATOLOGIA DA MOBBING E DISADATTAMENTO LAVORATIVO</a:t>
            </a:r>
            <a:br>
              <a:rPr lang="it-IT" altLang="zh-CN" sz="140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40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CENTRO DI RIFERIMENTO REGIONE CAMPANIA</a:t>
            </a:r>
            <a:br>
              <a:rPr lang="it-IT" altLang="zh-CN" sz="140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</a:br>
            <a:r>
              <a:rPr lang="it-IT" sz="1600" dirty="0">
                <a:solidFill>
                  <a:srgbClr val="242A9C"/>
                </a:solidFill>
                <a:latin typeface="Times New Roman" pitchFamily="18" charset="0"/>
              </a:rPr>
              <a:t>(Responsabile : dr. Giovanni </a:t>
            </a:r>
            <a:r>
              <a:rPr lang="it-IT" sz="1600" dirty="0" err="1">
                <a:solidFill>
                  <a:srgbClr val="242A9C"/>
                </a:solidFill>
                <a:latin typeface="Times New Roman" pitchFamily="18" charset="0"/>
              </a:rPr>
              <a:t>Nolfe</a:t>
            </a:r>
            <a:r>
              <a:rPr lang="it-IT" altLang="zh-CN" sz="1600" b="1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 )</a:t>
            </a:r>
            <a:r>
              <a:rPr lang="it-IT" sz="1600" b="1" dirty="0">
                <a:solidFill>
                  <a:srgbClr val="242A9C"/>
                </a:solidFill>
                <a:latin typeface="Times New Roman" pitchFamily="18" charset="0"/>
              </a:rPr>
              <a:t/>
            </a:r>
            <a:br>
              <a:rPr lang="it-IT" sz="1600" b="1" dirty="0">
                <a:solidFill>
                  <a:srgbClr val="242A9C"/>
                </a:solidFill>
                <a:latin typeface="Times New Roman" pitchFamily="18" charset="0"/>
              </a:rPr>
            </a:br>
            <a:endParaRPr lang="it-IT" sz="1600" dirty="0">
              <a:solidFill>
                <a:srgbClr val="242A9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 </a:t>
            </a:r>
          </a:p>
        </p:txBody>
      </p:sp>
      <p:graphicFrame>
        <p:nvGraphicFramePr>
          <p:cNvPr id="12" name="Segnaposto contenuto 8"/>
          <p:cNvGraphicFramePr>
            <a:graphicFrameLocks noGrp="1"/>
          </p:cNvGraphicFramePr>
          <p:nvPr>
            <p:ph sz="quarter" idx="4294967295"/>
          </p:nvPr>
        </p:nvGraphicFramePr>
        <p:xfrm>
          <a:off x="0" y="4325938"/>
          <a:ext cx="3887788" cy="240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tangolo 17"/>
          <p:cNvSpPr/>
          <p:nvPr/>
        </p:nvSpPr>
        <p:spPr>
          <a:xfrm>
            <a:off x="467544" y="2056780"/>
            <a:ext cx="8226513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results of the programs of prevention of work-related psychiatric disorders (mainly depression) in the European Union have produced a savings between 0.81 and 13.62 euro for each euro invested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179512" y="4944070"/>
            <a:ext cx="8856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MATRIX, Economic analysis of workplace mental health promotion and mental disorder prevention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and of their potential contribution to EU health, social and economic policy objectives.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(Executive Agency for Health and Consumers; Heath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of the EUROPEAN UNION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) </a:t>
            </a:r>
            <a:endParaRPr lang="it-IT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27384"/>
            <a:ext cx="9401175" cy="1654175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zh-CN" sz="160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AZIENDA SANITARIA LOCALE NAPOLI 1 CENTRO</a:t>
            </a:r>
            <a:br>
              <a:rPr lang="it-IT" altLang="zh-CN" sz="160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80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Dipartimento di Salute Mentale</a:t>
            </a:r>
            <a:br>
              <a:rPr lang="it-IT" altLang="zh-CN" sz="180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500" b="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STRUTTURA CENTRALE PSICOPATOLOGIA DA MOBBING</a:t>
            </a:r>
            <a:r>
              <a:rPr lang="it-IT" altLang="zh-CN" sz="150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lang="it-IT" altLang="zh-CN" sz="1500" b="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E DISADATTAMENTO LAVORATIVO</a:t>
            </a:r>
            <a:br>
              <a:rPr lang="it-IT" altLang="zh-CN" sz="1500" b="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80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Centro di Riferimento Regione Campania</a:t>
            </a:r>
            <a:r>
              <a:rPr lang="it-IT" altLang="zh-CN" sz="1500" b="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/>
            </a:r>
            <a:br>
              <a:rPr lang="it-IT" altLang="zh-CN" sz="1500" b="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</a:br>
            <a:r>
              <a:rPr lang="it-IT" sz="1600" b="0" dirty="0">
                <a:solidFill>
                  <a:srgbClr val="242A9C"/>
                </a:solidFill>
                <a:latin typeface="Times New Roman" pitchFamily="18" charset="0"/>
              </a:rPr>
              <a:t>(</a:t>
            </a:r>
            <a:r>
              <a:rPr lang="it-IT" sz="1600" dirty="0">
                <a:solidFill>
                  <a:srgbClr val="242A9C"/>
                </a:solidFill>
                <a:latin typeface="Times New Roman" pitchFamily="18" charset="0"/>
              </a:rPr>
              <a:t>Responsabile</a:t>
            </a:r>
            <a:r>
              <a:rPr lang="it-IT" sz="1600" b="0" dirty="0" smtClean="0">
                <a:solidFill>
                  <a:srgbClr val="242A9C"/>
                </a:solidFill>
                <a:latin typeface="Times New Roman" pitchFamily="18" charset="0"/>
              </a:rPr>
              <a:t>: dott. Giovanni </a:t>
            </a:r>
            <a:r>
              <a:rPr lang="it-IT" sz="1600" b="0" dirty="0" err="1" smtClean="0">
                <a:solidFill>
                  <a:srgbClr val="242A9C"/>
                </a:solidFill>
                <a:latin typeface="Times New Roman" pitchFamily="18" charset="0"/>
              </a:rPr>
              <a:t>Nolfe</a:t>
            </a:r>
            <a:r>
              <a:rPr lang="it-IT" sz="1600" b="0" dirty="0">
                <a:solidFill>
                  <a:srgbClr val="242A9C"/>
                </a:solidFill>
                <a:latin typeface="Times New Roman" pitchFamily="18" charset="0"/>
              </a:rPr>
              <a:t>)</a:t>
            </a:r>
            <a:r>
              <a:rPr lang="it-IT" altLang="zh-CN" sz="1600" dirty="0">
                <a:solidFill>
                  <a:srgbClr val="242A9C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lang="it-IT" sz="1600" dirty="0">
                <a:solidFill>
                  <a:srgbClr val="242A9C"/>
                </a:solidFill>
                <a:latin typeface="Times New Roman" pitchFamily="18" charset="0"/>
              </a:rPr>
              <a:t/>
            </a:r>
            <a:br>
              <a:rPr lang="it-IT" sz="1600" dirty="0">
                <a:solidFill>
                  <a:srgbClr val="242A9C"/>
                </a:solidFill>
                <a:latin typeface="Times New Roman" pitchFamily="18" charset="0"/>
              </a:rPr>
            </a:br>
            <a:endParaRPr lang="it-IT" sz="1600" dirty="0">
              <a:solidFill>
                <a:srgbClr val="242A9C"/>
              </a:solidFill>
              <a:latin typeface="Times New Roman" pitchFamily="18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668400" y="2260271"/>
            <a:ext cx="447559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it-IT" sz="19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3528" y="3343632"/>
            <a:ext cx="5328592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it-IT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Accettare tutto, come si accetta</a:t>
            </a:r>
          </a:p>
          <a:p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dopo la primavera l’estate, </a:t>
            </a:r>
          </a:p>
          <a:p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l’inverno dopo l’autunno,</a:t>
            </a:r>
          </a:p>
          <a:p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guardare indifferenti le vicende umane</a:t>
            </a:r>
          </a:p>
          <a:p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come l’avvicendarsi della natura cieca?</a:t>
            </a:r>
          </a:p>
          <a:p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Finché ho vita griderò di no!</a:t>
            </a:r>
            <a:br>
              <a:rPr lang="it-IT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Mi senti </a:t>
            </a:r>
            <a:r>
              <a:rPr lang="it-IT" b="1" i="1" dirty="0" err="1" smtClean="0">
                <a:latin typeface="Times New Roman" pitchFamily="18" charset="0"/>
                <a:cs typeface="Times New Roman" pitchFamily="18" charset="0"/>
              </a:rPr>
              <a:t>Ismene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? Griderò di no!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45408" y="5970766"/>
            <a:ext cx="363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b="1" i="1" dirty="0" err="1" smtClean="0">
                <a:latin typeface="Times New Roman" pitchFamily="18" charset="0"/>
                <a:cs typeface="Times New Roman" pitchFamily="18" charset="0"/>
              </a:rPr>
              <a:t>Czeslaw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latin typeface="Times New Roman" pitchFamily="18" charset="0"/>
                <a:cs typeface="Times New Roman" pitchFamily="18" charset="0"/>
              </a:rPr>
              <a:t>Milosz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, da Antigone. 1949)</a:t>
            </a:r>
            <a:endParaRPr lang="it-IT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AutoShape 3" descr="C:\Users\user\Desktop\ZbignewHerbert_NewBioImage_Credit-AnnaBeataBohdziewicz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33" name="AutoShape 5" descr="C:\Users\user\Desktop\ZbignewHerbert_NewBioImage_Credit-AnnaBeataBohdziewicz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2535" name="Picture 7" descr="C:\Users\user\Desktop\czeslaw-milosz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622" y="1530079"/>
            <a:ext cx="2921266" cy="2402977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4139952" y="2492896"/>
            <a:ext cx="4751512" cy="923330"/>
          </a:xfrm>
          <a:prstGeom prst="rect">
            <a:avLst/>
          </a:prstGeom>
          <a:ln>
            <a:solidFill>
              <a:srgbClr val="0D5323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Who with uncompromising clear-sightedness voices man's exposed condition in a world of severe conflicts”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Premio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Nobel 1980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476672" y="216024"/>
            <a:ext cx="11809312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zh-CN" sz="14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AZIENDA SANITARIA LOCALE NAPOLI 1 CENTRO</a:t>
            </a:r>
            <a:r>
              <a:rPr lang="it-IT" altLang="zh-CN" sz="13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/>
            </a:r>
            <a:br>
              <a:rPr lang="it-IT" altLang="zh-CN" sz="13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2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DIPARTIMENTO DI SALUTE MENTALE</a:t>
            </a:r>
            <a:r>
              <a:rPr lang="it-IT" altLang="zh-CN" sz="11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/>
            </a:r>
            <a:br>
              <a:rPr lang="it-IT" altLang="zh-CN" sz="11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3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STRUTTURA CENTRALE  PSICOPATOLOGIA  DA MOBBING E  DISADATTAMENTO LAVORATIVO</a:t>
            </a:r>
            <a:br>
              <a:rPr lang="it-IT" altLang="zh-CN" sz="13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3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(CENTRO DI RIFERIMENTO REGIONE CAMPANIA)</a:t>
            </a:r>
            <a:br>
              <a:rPr lang="it-IT" altLang="zh-CN" sz="13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</a:br>
            <a:r>
              <a:rPr lang="it-IT" sz="1400" b="1" dirty="0">
                <a:solidFill>
                  <a:srgbClr val="002060"/>
                </a:solidFill>
                <a:latin typeface="Times New Roman" pitchFamily="18" charset="0"/>
              </a:rPr>
              <a:t>(Responsabile: Giovanni </a:t>
            </a:r>
            <a:r>
              <a:rPr lang="it-IT" sz="1400" b="1" dirty="0" err="1">
                <a:solidFill>
                  <a:srgbClr val="002060"/>
                </a:solidFill>
                <a:latin typeface="Times New Roman" pitchFamily="18" charset="0"/>
              </a:rPr>
              <a:t>Nolfe</a:t>
            </a:r>
            <a:r>
              <a:rPr lang="it-IT" altLang="zh-CN" sz="1400" b="1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 )</a:t>
            </a:r>
            <a:r>
              <a:rPr lang="it-IT" sz="1400" b="1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it-IT" sz="1400" b="1" dirty="0">
                <a:solidFill>
                  <a:srgbClr val="002060"/>
                </a:solidFill>
                <a:latin typeface="Times New Roman" pitchFamily="18" charset="0"/>
              </a:rPr>
            </a:b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784350"/>
          <a:ext cx="8640960" cy="4885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403648" y="1268760"/>
            <a:ext cx="4032448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EFFETTI DELLA SOFFERENZA LAVORATIVA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756592" y="44624"/>
            <a:ext cx="10801200" cy="1668377"/>
          </a:xfrm>
        </p:spPr>
        <p:txBody>
          <a:bodyPr>
            <a:normAutofit fontScale="90000"/>
          </a:bodyPr>
          <a:lstStyle/>
          <a:p>
            <a:r>
              <a:rPr lang="it-IT" altLang="zh-CN" sz="2200" b="1" dirty="0">
                <a:solidFill>
                  <a:schemeClr val="accent3"/>
                </a:solidFill>
                <a:latin typeface="Times New Roman" pitchFamily="18" charset="0"/>
                <a:ea typeface="宋体" charset="-122"/>
              </a:rPr>
              <a:t/>
            </a:r>
            <a:br>
              <a:rPr lang="it-IT" altLang="zh-CN" sz="2200" b="1" dirty="0">
                <a:solidFill>
                  <a:schemeClr val="accent3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2200" b="1" dirty="0">
                <a:solidFill>
                  <a:schemeClr val="accent3"/>
                </a:solidFill>
                <a:latin typeface="Times New Roman" pitchFamily="18" charset="0"/>
                <a:ea typeface="宋体" charset="-122"/>
              </a:rPr>
              <a:t/>
            </a:r>
            <a:br>
              <a:rPr lang="it-IT" altLang="zh-CN" sz="2200" b="1" dirty="0">
                <a:solidFill>
                  <a:schemeClr val="accent3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800" b="1" dirty="0">
                <a:solidFill>
                  <a:srgbClr val="0070C0"/>
                </a:solidFill>
                <a:latin typeface="Times New Roman" pitchFamily="18" charset="0"/>
                <a:ea typeface="宋体" charset="-122"/>
              </a:rPr>
              <a:t>AZIENDA SANITARIA LOCALE NAPOLI 1 CENTRO</a:t>
            </a:r>
            <a:br>
              <a:rPr lang="it-IT" altLang="zh-CN" sz="1800" b="1" dirty="0">
                <a:solidFill>
                  <a:srgbClr val="0070C0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600" b="1" dirty="0">
                <a:solidFill>
                  <a:srgbClr val="0070C0"/>
                </a:solidFill>
                <a:latin typeface="Times New Roman" pitchFamily="18" charset="0"/>
                <a:ea typeface="宋体" charset="-122"/>
              </a:rPr>
              <a:t>Dipartimento di Salute Mentale</a:t>
            </a:r>
            <a:br>
              <a:rPr lang="it-IT" altLang="zh-CN" sz="1600" b="1" dirty="0">
                <a:solidFill>
                  <a:srgbClr val="0070C0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300" b="1" dirty="0">
                <a:solidFill>
                  <a:srgbClr val="0070C0"/>
                </a:solidFill>
                <a:latin typeface="Times New Roman" pitchFamily="18" charset="0"/>
                <a:ea typeface="宋体" charset="-122"/>
              </a:rPr>
              <a:t>STRUTTURA CENTRALE PSICOPATOLOGIA DA MOBBIN E  DISADATTAMENTO LAVORATIVO</a:t>
            </a:r>
            <a:br>
              <a:rPr lang="it-IT" altLang="zh-CN" sz="1300" b="1" dirty="0">
                <a:solidFill>
                  <a:srgbClr val="0070C0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300" b="1" dirty="0">
                <a:solidFill>
                  <a:srgbClr val="0070C0"/>
                </a:solidFill>
                <a:latin typeface="Times New Roman" pitchFamily="18" charset="0"/>
                <a:ea typeface="宋体" charset="-122"/>
              </a:rPr>
              <a:t>CENTRO DI RIFERIMENTO REGIONE CAMPANIA</a:t>
            </a:r>
            <a:br>
              <a:rPr lang="it-IT" altLang="zh-CN" sz="1300" b="1" dirty="0">
                <a:solidFill>
                  <a:srgbClr val="0070C0"/>
                </a:solidFill>
                <a:latin typeface="Times New Roman" pitchFamily="18" charset="0"/>
                <a:ea typeface="宋体" charset="-122"/>
              </a:rPr>
            </a:br>
            <a:r>
              <a:rPr lang="it-IT" sz="1800" b="1" dirty="0">
                <a:solidFill>
                  <a:srgbClr val="0070C0"/>
                </a:solidFill>
                <a:latin typeface="Times New Roman" pitchFamily="18" charset="0"/>
              </a:rPr>
              <a:t>(Responsabile: Giovanni </a:t>
            </a:r>
            <a:r>
              <a:rPr lang="it-IT" sz="1800" b="1" dirty="0" err="1">
                <a:solidFill>
                  <a:srgbClr val="0070C0"/>
                </a:solidFill>
                <a:latin typeface="Times New Roman" pitchFamily="18" charset="0"/>
              </a:rPr>
              <a:t>Nolfe</a:t>
            </a:r>
            <a:r>
              <a:rPr lang="it-IT" altLang="zh-CN" sz="1800" b="1" dirty="0">
                <a:solidFill>
                  <a:srgbClr val="0070C0"/>
                </a:solidFill>
                <a:latin typeface="Times New Roman" pitchFamily="18" charset="0"/>
                <a:ea typeface="宋体" charset="-122"/>
              </a:rPr>
              <a:t> )</a:t>
            </a:r>
            <a:r>
              <a:rPr lang="it-IT" sz="1800" b="1" dirty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it-IT" sz="18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1022393737"/>
              </p:ext>
            </p:extLst>
          </p:nvPr>
        </p:nvGraphicFramePr>
        <p:xfrm>
          <a:off x="467544" y="1988840"/>
          <a:ext cx="8352928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611560" y="1208946"/>
            <a:ext cx="8280920" cy="1015663"/>
          </a:xfrm>
          <a:prstGeom prst="rect">
            <a:avLst/>
          </a:prstGeom>
          <a:solidFill>
            <a:srgbClr val="D7D446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Modello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intervento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della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Struttura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Centrale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Psicopatologia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Mobbing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Disadattamento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Lavorativo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(Napoli)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2276872"/>
            <a:ext cx="244827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242A9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Attività in corso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037612" y="2535287"/>
            <a:ext cx="24721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01DA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Attività non svolte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3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712968" cy="648072"/>
          </a:xfrm>
          <a:solidFill>
            <a:srgbClr val="D7D446"/>
          </a:solidFill>
          <a:ln>
            <a:solidFill>
              <a:srgbClr val="0000FF"/>
            </a:solidFill>
          </a:ln>
        </p:spPr>
        <p:txBody>
          <a:bodyPr/>
          <a:lstStyle/>
          <a:p>
            <a:r>
              <a:rPr lang="it-IT" dirty="0" smtClean="0"/>
              <a:t>Valutazione della eziologia lavorativa </a:t>
            </a:r>
            <a:r>
              <a:rPr lang="it-IT" dirty="0"/>
              <a:t>(</a:t>
            </a:r>
            <a:r>
              <a:rPr lang="it-IT" dirty="0" smtClean="0"/>
              <a:t>variabili)</a:t>
            </a:r>
            <a:endParaRPr lang="it-IT" dirty="0"/>
          </a:p>
        </p:txBody>
      </p:sp>
      <p:graphicFrame>
        <p:nvGraphicFramePr>
          <p:cNvPr id="4" name="Grafico 3"/>
          <p:cNvGraphicFramePr/>
          <p:nvPr/>
        </p:nvGraphicFramePr>
        <p:xfrm>
          <a:off x="179512" y="1700808"/>
          <a:ext cx="8784976" cy="5001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tangolo 4"/>
          <p:cNvSpPr/>
          <p:nvPr/>
        </p:nvSpPr>
        <p:spPr>
          <a:xfrm>
            <a:off x="0" y="161925"/>
            <a:ext cx="882047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altLang="zh-CN" sz="1600" b="1" dirty="0">
                <a:solidFill>
                  <a:srgbClr val="301DA3"/>
                </a:solidFill>
                <a:latin typeface="Times New Roman" pitchFamily="18" charset="0"/>
                <a:ea typeface="宋体" charset="-122"/>
              </a:rPr>
              <a:t>AZIENDA SANITARIA LOCALE NAPOLI 1 CENTRO</a:t>
            </a:r>
          </a:p>
          <a:p>
            <a:pPr algn="ctr"/>
            <a:r>
              <a:rPr lang="it-IT" altLang="zh-CN" sz="1600" b="1" dirty="0">
                <a:solidFill>
                  <a:srgbClr val="301DA3"/>
                </a:solidFill>
                <a:latin typeface="Times New Roman" pitchFamily="18" charset="0"/>
                <a:ea typeface="宋体" charset="-122"/>
              </a:rPr>
              <a:t>Dipartimento di Salute Mentale</a:t>
            </a:r>
            <a:br>
              <a:rPr lang="it-IT" altLang="zh-CN" sz="1600" b="1" dirty="0">
                <a:solidFill>
                  <a:srgbClr val="301DA3"/>
                </a:solidFill>
                <a:latin typeface="Times New Roman" pitchFamily="18" charset="0"/>
                <a:ea typeface="宋体" charset="-122"/>
              </a:rPr>
            </a:br>
            <a:r>
              <a:rPr lang="it-IT" altLang="zh-CN" sz="1400" b="1" dirty="0">
                <a:solidFill>
                  <a:srgbClr val="301DA3"/>
                </a:solidFill>
                <a:latin typeface="Times New Roman" pitchFamily="18" charset="0"/>
                <a:ea typeface="宋体" charset="-122"/>
              </a:rPr>
              <a:t>STRUTTURA CENTRALE PSICOPATOLOGIA DA MOBBING E  DISADATTAMENTO LAVORATIVO</a:t>
            </a:r>
          </a:p>
          <a:p>
            <a:pPr algn="ctr"/>
            <a:r>
              <a:rPr lang="it-IT" altLang="zh-CN" sz="1600" b="1" dirty="0">
                <a:solidFill>
                  <a:srgbClr val="301DA3"/>
                </a:solidFill>
                <a:latin typeface="Times New Roman" pitchFamily="18" charset="0"/>
                <a:ea typeface="宋体" charset="-122"/>
              </a:rPr>
              <a:t>Centro di Riferimento Regione Campania</a:t>
            </a:r>
            <a:r>
              <a:rPr lang="it-IT" altLang="zh-CN" sz="1400" b="1" dirty="0">
                <a:solidFill>
                  <a:srgbClr val="301DA3"/>
                </a:solidFill>
                <a:latin typeface="Times New Roman" pitchFamily="18" charset="0"/>
                <a:ea typeface="宋体" charset="-122"/>
              </a:rPr>
              <a:t/>
            </a:r>
            <a:br>
              <a:rPr lang="it-IT" altLang="zh-CN" sz="1400" b="1" dirty="0">
                <a:solidFill>
                  <a:srgbClr val="301DA3"/>
                </a:solidFill>
                <a:latin typeface="Times New Roman" pitchFamily="18" charset="0"/>
                <a:ea typeface="宋体" charset="-122"/>
              </a:rPr>
            </a:br>
            <a:r>
              <a:rPr lang="it-IT" sz="1400" b="1" dirty="0">
                <a:solidFill>
                  <a:srgbClr val="301DA3"/>
                </a:solidFill>
                <a:latin typeface="Times New Roman" pitchFamily="18" charset="0"/>
              </a:rPr>
              <a:t>(Responsabile: Giovanni </a:t>
            </a:r>
            <a:r>
              <a:rPr lang="it-IT" sz="1400" b="1" dirty="0" err="1">
                <a:solidFill>
                  <a:srgbClr val="301DA3"/>
                </a:solidFill>
                <a:latin typeface="Times New Roman" pitchFamily="18" charset="0"/>
              </a:rPr>
              <a:t>Nolfe</a:t>
            </a:r>
            <a:r>
              <a:rPr lang="it-IT" altLang="zh-CN" sz="1400" b="1" dirty="0">
                <a:solidFill>
                  <a:srgbClr val="301DA3"/>
                </a:solidFill>
                <a:latin typeface="Times New Roman" pitchFamily="18" charset="0"/>
                <a:ea typeface="宋体" charset="-122"/>
              </a:rPr>
              <a:t> )</a:t>
            </a:r>
            <a:r>
              <a:rPr lang="it-IT" sz="1400" b="1" dirty="0">
                <a:solidFill>
                  <a:srgbClr val="301DA3"/>
                </a:solidFill>
                <a:latin typeface="Times New Roman" pitchFamily="18" charset="0"/>
              </a:rPr>
              <a:t/>
            </a:r>
            <a:br>
              <a:rPr lang="it-IT" sz="1400" b="1" dirty="0">
                <a:solidFill>
                  <a:srgbClr val="301DA3"/>
                </a:solidFill>
                <a:latin typeface="Times New Roman" pitchFamily="18" charset="0"/>
              </a:rPr>
            </a:br>
            <a:endParaRPr lang="it-IT" dirty="0">
              <a:solidFill>
                <a:srgbClr val="301D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000" b="1" dirty="0" smtClean="0">
                <a:latin typeface="Bodoni MT" panose="02070603080606020203" pitchFamily="18" charset="0"/>
              </a:rPr>
              <a:t>Azienda Sanitaria Locale Napoli 1 centro</a:t>
            </a:r>
            <a:br>
              <a:rPr lang="it-IT" sz="2000" b="1" dirty="0" smtClean="0">
                <a:latin typeface="Bodoni MT" panose="02070603080606020203" pitchFamily="18" charset="0"/>
              </a:rPr>
            </a:br>
            <a:r>
              <a:rPr lang="it-IT" sz="1600" dirty="0" smtClean="0">
                <a:latin typeface="Bodoni MT" panose="02070603080606020203" pitchFamily="18" charset="0"/>
              </a:rPr>
              <a:t>Dipartimento di Salute Mentale</a:t>
            </a:r>
            <a:r>
              <a:rPr lang="it-IT" sz="1800" dirty="0" smtClean="0">
                <a:latin typeface="Bodoni MT" panose="02070603080606020203" pitchFamily="18" charset="0"/>
              </a:rPr>
              <a:t/>
            </a:r>
            <a:br>
              <a:rPr lang="it-IT" sz="1800" dirty="0" smtClean="0">
                <a:latin typeface="Bodoni MT" panose="02070603080606020203" pitchFamily="18" charset="0"/>
              </a:rPr>
            </a:br>
            <a:r>
              <a:rPr lang="it-IT" sz="1800" dirty="0" smtClean="0">
                <a:latin typeface="Bodoni MT" panose="02070603080606020203" pitchFamily="18" charset="0"/>
              </a:rPr>
              <a:t>Struttura Centrale di Psicopatologia da Mobbing e Disadattamento Lavorativo</a:t>
            </a:r>
            <a:br>
              <a:rPr lang="it-IT" sz="1800" dirty="0" smtClean="0">
                <a:latin typeface="Bodoni MT" panose="02070603080606020203" pitchFamily="18" charset="0"/>
              </a:rPr>
            </a:br>
            <a:r>
              <a:rPr lang="it-IT" sz="1800" b="1" dirty="0" smtClean="0">
                <a:latin typeface="Bodoni MT" panose="02070603080606020203" pitchFamily="18" charset="0"/>
              </a:rPr>
              <a:t>Centro di Riferimento Regione Campania</a:t>
            </a:r>
            <a:br>
              <a:rPr lang="it-IT" sz="1800" b="1" dirty="0" smtClean="0">
                <a:latin typeface="Bodoni MT" panose="02070603080606020203" pitchFamily="18" charset="0"/>
              </a:rPr>
            </a:br>
            <a:r>
              <a:rPr lang="it-IT" sz="1600" dirty="0" smtClean="0">
                <a:latin typeface="Bodoni MT" panose="02070603080606020203" pitchFamily="18" charset="0"/>
              </a:rPr>
              <a:t>(Responsabile dott. Giovanni </a:t>
            </a:r>
            <a:r>
              <a:rPr lang="it-IT" sz="1600" dirty="0" err="1" smtClean="0">
                <a:latin typeface="Bodoni MT" panose="02070603080606020203" pitchFamily="18" charset="0"/>
              </a:rPr>
              <a:t>Nolfe</a:t>
            </a:r>
            <a:r>
              <a:rPr lang="it-IT" sz="1600" dirty="0" smtClean="0">
                <a:latin typeface="Bodoni MT" panose="02070603080606020203" pitchFamily="18" charset="0"/>
              </a:rPr>
              <a:t>)</a:t>
            </a:r>
            <a:endParaRPr lang="it-IT" sz="1800" dirty="0"/>
          </a:p>
        </p:txBody>
      </p:sp>
      <p:pic>
        <p:nvPicPr>
          <p:cNvPr id="41986" name="Picture 2" descr="C:\Users\user\Pictures\img009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8800"/>
            <a:ext cx="4038600" cy="4824536"/>
          </a:xfrm>
          <a:prstGeom prst="rect">
            <a:avLst/>
          </a:prstGeom>
          <a:noFill/>
          <a:ln>
            <a:solidFill>
              <a:srgbClr val="0D5323"/>
            </a:solidFill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28800"/>
            <a:ext cx="4172272" cy="4824536"/>
          </a:xfrm>
          <a:prstGeom prst="rect">
            <a:avLst/>
          </a:prstGeom>
          <a:noFill/>
          <a:ln w="9525">
            <a:solidFill>
              <a:srgbClr val="301DA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17024" cy="1143000"/>
          </a:xfrm>
        </p:spPr>
        <p:txBody>
          <a:bodyPr>
            <a:normAutofit fontScale="90000"/>
          </a:bodyPr>
          <a:lstStyle/>
          <a:p>
            <a:r>
              <a:rPr lang="it-IT" altLang="zh-C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AZIENDA SANITARIA LOCALE NAPOLI 1 CENTRO</a:t>
            </a:r>
            <a:br>
              <a:rPr lang="it-IT" altLang="zh-C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zh-CN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DIPARTIMENTO </a:t>
            </a:r>
            <a:r>
              <a:rPr lang="it-IT" altLang="zh-CN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altLang="zh-CN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SALUTE MENTALE</a:t>
            </a:r>
            <a:br>
              <a:rPr lang="it-IT" altLang="zh-CN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zh-CN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STRUTTURA CENTRALE PSICOPATOLOGIA DA MOBBING E DISADATTAMENTO LAVORATIVO</a:t>
            </a:r>
            <a:br>
              <a:rPr lang="it-IT" altLang="zh-CN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zh-C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CENTRO  </a:t>
            </a:r>
            <a:r>
              <a:rPr lang="it-IT" altLang="zh-CN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altLang="zh-C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RIFERIMENTO REGIONE CAMPANIA</a:t>
            </a:r>
            <a:br>
              <a:rPr lang="it-IT" altLang="zh-C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1800" b="1" dirty="0" smtClean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(Responsabile: dott. Giovanni </a:t>
            </a:r>
            <a:r>
              <a:rPr lang="it-IT" sz="1800" b="1" dirty="0" err="1" smtClean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Nolfe</a:t>
            </a:r>
            <a:r>
              <a:rPr lang="it-IT" sz="1800" b="1" dirty="0" smtClean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endParaRPr lang="it-IT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tangolo 4"/>
          <p:cNvSpPr/>
          <p:nvPr/>
        </p:nvSpPr>
        <p:spPr>
          <a:xfrm>
            <a:off x="827584" y="5951021"/>
            <a:ext cx="784887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FLUSSO DEI CASI CLINICI 2000-2017 (n=2.849)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5800" y="1531317"/>
            <a:ext cx="7772400" cy="817563"/>
          </a:xfrm>
        </p:spPr>
        <p:txBody>
          <a:bodyPr>
            <a:normAutofit fontScale="90000"/>
          </a:bodyPr>
          <a:lstStyle/>
          <a:p>
            <a:r>
              <a:rPr lang="it-IT" sz="2400" dirty="0" smtClean="0">
                <a:latin typeface="Bodoni MT" panose="02070603080606020203" pitchFamily="18" charset="0"/>
              </a:rPr>
              <a:t>Flusso dei casi e differenze di genere</a:t>
            </a:r>
            <a:r>
              <a:rPr lang="it-IT" sz="2400" dirty="0">
                <a:latin typeface="Bodoni MT" panose="02070603080606020203" pitchFamily="18" charset="0"/>
              </a:rPr>
              <a:t/>
            </a:r>
            <a:br>
              <a:rPr lang="it-IT" sz="2400" dirty="0">
                <a:latin typeface="Bodoni MT" panose="02070603080606020203" pitchFamily="18" charset="0"/>
              </a:rPr>
            </a:br>
            <a:r>
              <a:rPr lang="it-IT" sz="2400" dirty="0" smtClean="0">
                <a:latin typeface="Bodoni MT" panose="02070603080606020203" pitchFamily="18" charset="0"/>
              </a:rPr>
              <a:t>(valori assoluti)</a:t>
            </a:r>
            <a:endParaRPr lang="it-IT" sz="2400" dirty="0">
              <a:latin typeface="Bodoni MT" panose="02070603080606020203" pitchFamily="18" charset="0"/>
            </a:endParaRP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-396552" y="44624"/>
            <a:ext cx="9649072" cy="1333378"/>
          </a:xfrm>
        </p:spPr>
        <p:txBody>
          <a:bodyPr>
            <a:normAutofit/>
          </a:bodyPr>
          <a:lstStyle/>
          <a:p>
            <a:r>
              <a:rPr lang="it-IT" altLang="zh-CN" sz="1400" b="1" dirty="0">
                <a:solidFill>
                  <a:srgbClr val="301DA3"/>
                </a:solidFill>
                <a:latin typeface="Times New Roman" pitchFamily="18" charset="0"/>
                <a:cs typeface="Times New Roman" pitchFamily="18" charset="0"/>
              </a:rPr>
              <a:t>AZIENDA SANITARIA LOCALE NAPOLI 1 CENTRO</a:t>
            </a:r>
          </a:p>
          <a:p>
            <a:r>
              <a:rPr lang="it-IT" altLang="zh-CN" sz="1200" b="1" dirty="0">
                <a:solidFill>
                  <a:srgbClr val="301DA3"/>
                </a:solidFill>
                <a:latin typeface="Times New Roman" pitchFamily="18" charset="0"/>
                <a:cs typeface="Times New Roman" pitchFamily="18" charset="0"/>
              </a:rPr>
              <a:t>DIPARTIMENTO DI SALUTE MENTALE</a:t>
            </a:r>
          </a:p>
          <a:p>
            <a:r>
              <a:rPr lang="it-IT" altLang="zh-CN" sz="1400" b="1" dirty="0">
                <a:solidFill>
                  <a:srgbClr val="301DA3"/>
                </a:solidFill>
                <a:latin typeface="Times New Roman" pitchFamily="18" charset="0"/>
                <a:cs typeface="Times New Roman" pitchFamily="18" charset="0"/>
              </a:rPr>
              <a:t>STRUTTURA CENTRALE PSICOPATOLOGIA DA MOBBING E DISADATTAMENTO LAVORATIVO</a:t>
            </a:r>
          </a:p>
          <a:p>
            <a:r>
              <a:rPr lang="it-IT" altLang="zh-CN" sz="1200" b="1" dirty="0">
                <a:solidFill>
                  <a:srgbClr val="301DA3"/>
                </a:solidFill>
                <a:latin typeface="Times New Roman" pitchFamily="18" charset="0"/>
                <a:cs typeface="Times New Roman" pitchFamily="18" charset="0"/>
              </a:rPr>
              <a:t>CENTRO DI RIFERIMENTO REGIONE CAMPANIA</a:t>
            </a:r>
          </a:p>
          <a:p>
            <a:r>
              <a:rPr lang="it-IT" sz="1400" b="1" dirty="0">
                <a:solidFill>
                  <a:srgbClr val="301DA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(Responsabile: dott. Giovanni </a:t>
            </a:r>
            <a:r>
              <a:rPr lang="it-IT" sz="1400" b="1" dirty="0" err="1">
                <a:solidFill>
                  <a:srgbClr val="301DA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Nolfe</a:t>
            </a:r>
            <a:r>
              <a:rPr lang="it-IT" sz="1400" b="1" dirty="0">
                <a:solidFill>
                  <a:srgbClr val="301DA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lang="it-IT" altLang="zh-CN" sz="1400" dirty="0">
                <a:solidFill>
                  <a:srgbClr val="301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sz="1400" dirty="0">
              <a:solidFill>
                <a:srgbClr val="301DA3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endParaRPr lang="it-IT" sz="1400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43786797"/>
              </p:ext>
            </p:extLst>
          </p:nvPr>
        </p:nvGraphicFramePr>
        <p:xfrm>
          <a:off x="0" y="2420938"/>
          <a:ext cx="8999538" cy="443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33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27371</TotalTime>
  <Words>1437</Words>
  <Application>Microsoft Office PowerPoint</Application>
  <PresentationFormat>Presentazione su schermo (4:3)</PresentationFormat>
  <Paragraphs>243</Paragraphs>
  <Slides>34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4" baseType="lpstr">
      <vt:lpstr>宋体</vt:lpstr>
      <vt:lpstr>Arial</vt:lpstr>
      <vt:lpstr>Bodoni MT</vt:lpstr>
      <vt:lpstr>Calibri</vt:lpstr>
      <vt:lpstr>Cambria Math</vt:lpstr>
      <vt:lpstr>Garamond</vt:lpstr>
      <vt:lpstr>Times New Roman</vt:lpstr>
      <vt:lpstr>Wingdings</vt:lpstr>
      <vt:lpstr>Tema di Office</vt:lpstr>
      <vt:lpstr>Worksheet</vt:lpstr>
      <vt:lpstr>AZIENDA SANITARIA LOCALE NAPOLI 1 CENTRO Dipartimento di Salute Mentale STRUTTURA CENTRALE PSICOPATOLOGIA DA MOBBING E DISADATTAMENTO LAVORATIVO Centro di Riferimento Regione Campania (Responsabile: dott. Giovanni Nolfe)  </vt:lpstr>
      <vt:lpstr> Psicopatologia del Lavoro</vt:lpstr>
      <vt:lpstr>AZIENDA SANITARIA LOCALE NAPOLI 1 CENTRO DIPARTIMENTO DI SALUTE MENTALE STRUTTURA CENTRALE PSICOPATOLOGIA DA MOBBING E DISADATTAMENTO LAVORATIVO Centro di Riferimento Regione Campania (Responsabile: Giovanni  Nolfe )   </vt:lpstr>
      <vt:lpstr>AZIENDA SANITARIA LOCALE NAPOLI 1 CENTRO DIPARTIMENTO DI SALUTE MENTALE STRUTTURA CENTRALE  PSICOPATOLOGIA  DA MOBBING E  DISADATTAMENTO LAVORATIVO (CENTRO DI RIFERIMENTO REGIONE CAMPANIA) (Responsabile: Giovanni Nolfe ) </vt:lpstr>
      <vt:lpstr>  AZIENDA SANITARIA LOCALE NAPOLI 1 CENTRO Dipartimento di Salute Mentale STRUTTURA CENTRALE PSICOPATOLOGIA DA MOBBIN E  DISADATTAMENTO LAVORATIVO CENTRO DI RIFERIMENTO REGIONE CAMPANIA (Responsabile: Giovanni Nolfe )  </vt:lpstr>
      <vt:lpstr>Presentazione standard di PowerPoint</vt:lpstr>
      <vt:lpstr>Azienda Sanitaria Locale Napoli 1 centro Dipartimento di Salute Mentale Struttura Centrale di Psicopatologia da Mobbing e Disadattamento Lavorativo Centro di Riferimento Regione Campania (Responsabile dott. Giovanni Nolfe)</vt:lpstr>
      <vt:lpstr>AZIENDA SANITARIA LOCALE NAPOLI 1 CENTRO DIPARTIMENTO DI  SALUTE MENTALE STRUTTURA CENTRALE PSICOPATOLOGIA DA MOBBING E DISADATTAMENTO LAVORATIVO CENTRO  DI RIFERIMENTO REGIONE CAMPANIA (Responsabile: dott. Giovanni Nolfe)</vt:lpstr>
      <vt:lpstr>Flusso dei casi e differenze di genere (valori assoluti)</vt:lpstr>
      <vt:lpstr>Flusso dei casi e diferenze di genere (corretto per tassi di occupazione)  M/F 1.65/1 sulla base del numero dipendenti nel Sud Italia 2008/2012 (Fonte http://www.istat.it/archivio/89629)</vt:lpstr>
      <vt:lpstr>AZIENDA SANITARIA LOCALE NAPOLI 1 CENTRO DIPARTIMENTO DI SALUTE MENTALE STRUTTURA CENTRALE PSICOPATOLOGIA DA MOBBING E DISADATTAMENTO LAVORATIVO CENTRO DI RIFERIMENTO REGIONE CAMPANIA (Responsabile: dott. Giovanni Nolfe)  </vt:lpstr>
      <vt:lpstr>AZIENDA SANITARIA LOCALE NAPOLI 1 CENTRO DIPARTIMENTO DI SALUTE MENTALE STRUTTURA CENTRALE PSICOPATOLOGIA DA MOBBING E DISADATTAMENTO LAVORATIVO CENTRO DI RIFERIMENTO REGIONE CAMPANIA (Responsabile: dott. Giovanni Nolfe)  </vt:lpstr>
      <vt:lpstr>AZIENDA SANITARIA LOCALE NAPOLI 1 CENTRO Dipartimento di Salute Mentale STRUTTURA CENTRALE PSICOPATOLOGIA DA MOBBING E DISADATTAMENTO LAVORATIVO Centro di Riferimento Regione Campania (Responsabile: Giovanni Nolfe)  </vt:lpstr>
      <vt:lpstr>AZIENDA SANITARIA LOCALE NAPOLI 1 CENTRO Dipartimento di Salute Mentale STRUTTURA CENTRALE PSICOPATOLOGIA DA MOBBING E  DISADATTAMENTO LAVORATIVO Centro di Riferimento Regione Campania (Responsabile: Giovanni Nolfe ) </vt:lpstr>
      <vt:lpstr>Azienda Sanitaria Locale Napoli 1 centro Dipartimento di Salute Mentale Struttura Centrale di Psicopatologia da Mobbing e Disadattamento Lavorativo Centro di Riferimento Regione Campania (Responsabile dott. Giovanni Nolfe)</vt:lpstr>
      <vt:lpstr>AZIENDA SANITARIA LOCALE NAPOLI 1 CENTRO DIPARTIMENTO DI SALUTE MENTALE STRUTTURA CENTRALE PSICOPATOLOGIA DA MOBBING E DISADATTAMENTO LAVORATIVO CENTRO DI RIFERIMENTO REGIONE CAMPANIA (Responsabile: dott. Giovanni Nolfe)  </vt:lpstr>
      <vt:lpstr>AZIENDA SANITARIA LOCALE NAPOLI 1 CENTRO DIPARTIMENTO DI SALUTE MENTALE STRUTTURA CENTRALE  PSICOPATOLOGIA  DA MOBBING E  DISADATTAMENTO LAVORATIVO (CENTRO DI RIFERIMENTO REGIONE CAMPANIA) (Responsabile: Giovanni Nolfe ) </vt:lpstr>
      <vt:lpstr>AZIENDA SANITARIA LOCALE NAPOLI 1 CENTRO Dipartimento di Salute Mentale STRUTTURA CENTRALE PSICOPATOLOGIA DA MOBBING E  DISADATTAMENTO LAVORATIVO Centro di Riferimento Regione Campania (Responsabile: Giovanni Nolfe ) </vt:lpstr>
      <vt:lpstr>AZIENDA SANITARIA LOCALE NAPOLI 1 CENTRO DIPARTIMENTO DI SALUTE MENTALE STRUTTURA CENTRALE  PSICOPATOLOGIA  DA MOBBING E  DISADATTAMENTO LAVORATIVO CENTRO DI RIFERIMENTO REGIONE CAMPANIA (Responsabile: Giovanni Nolfe ) </vt:lpstr>
      <vt:lpstr>Psychosocial stress at work      reduced 5HT1A  receptor limbic system &amp; disconnection between amigdala and anterior cingulate gyrus </vt:lpstr>
      <vt:lpstr>Asse Ipotalamo-Ipofisi-Surrene  e distress lavorativo</vt:lpstr>
      <vt:lpstr>Presentazione standard di PowerPoint</vt:lpstr>
      <vt:lpstr>Presentazione standard di PowerPoint</vt:lpstr>
      <vt:lpstr>Presentazione standard di PowerPoint</vt:lpstr>
      <vt:lpstr>AZIENDA SANITARIA LOCALE NAPOLI 1 CENTRO Dipartimento di Salute Mentale STRUTTURA CENTRALE PSICOPATOLOGIA DA MOBBING E DISADATTAMENTO LAVORATIVO CENTRO DI RIFERIMENTO REGIONE CAMPANIA (Responsabile: dr. Giovanni Nolfe ) </vt:lpstr>
      <vt:lpstr>AZIENDA SANITARIA LOCALE NAPOLI 1 CENTRO DIPARTIMENTO DI SALUTE MENTALE STRUTTURA CENTRALE PSICOPATOLOGIA DA MOBBING E DISADATTAMENTO LAVORATIVO CENTRO DI RIFERIMENTO REGIONE CAMPANIA (Responsabile: dott. Giovanni Nolfe)  </vt:lpstr>
      <vt:lpstr>AZIENDA SANITARIA LOCALE NAPOLI 1 CENTRO DIPARTIMENTO DI SALUTE MENTALE STRUTTURA CENTRALE PSICOPATOLOGIA DA MOBBING E DISADATTAMENTO LAVORATIVO CENTRO DI RIFERIMENTO REGIONE CAMPANIA (Responsabile: dott. Giovanni Nolfe)  </vt:lpstr>
      <vt:lpstr>Work-related stress and Bullying at workplace: economic costs</vt:lpstr>
      <vt:lpstr>AZIENDA SANITARIA LOCALE NAPOLI 1 CENTRO Dipartimento di Salute Mentale STRUTTURA CENTRALE PSICOPATOLOGIA DA MOBBING E DISADATTAMENTO LAVORATIVO CENTRO DI RIFERIMENTO REGIONE CAMPANIA (Responsabile: dr. Giovanni Nolfe ) </vt:lpstr>
      <vt:lpstr>AZIENDA SANITARIA LOCALE NAPOLI 1 CENTRO DIPARTIMENTO DI SALUTE MENTALE STRUTTURA CENTRALE PSICOPATOLOGIA DA MOBBING E DISADATTAMENTO LAVORATIVO CENTRO DI RIFERIMENTO REGIONE CAMPANIA (Responsabile: dott. Giovanni Nolfe)  </vt:lpstr>
      <vt:lpstr>AZIENDA SANITARIA LOCALE NAPOLI 1 CENTRO DIPARTIMENTO DI SALUTE MENTALE STRUTTURA CENTRALE PSICOPATOLOGIA DA MOBBING E DISADATTAMENTO LAVORATIVO CENTRO DI RIFERIMENTO REGIONE CAMPANIA (Responsabile: dott. Giovanni Nolfe)  </vt:lpstr>
      <vt:lpstr>AZIENDA SANITARIA LOCALE NAPOLI 1 CENTRO Dipartimento di Salute Mentale STRUTTURA CENTRALE PSICOPATOLOGIA DA MOBBING E DISADATTAMENTO LAVORATIVO CENTRO DI RIFERIMENTO REGIONE CAMPANIA (Responsabile : dr. Giovanni Nolfe ) </vt:lpstr>
      <vt:lpstr>AZIENDA SANITARIA LOCALE NAPOLI 1 CENTRO Dipartimento di Salute Mentale STRUTTURA CENTRALE PSICOPATOLOGIA DA MOBBING E DISADATTAMENTO LAVORATIVO CENTRO DI RIFERIMENTO REGIONE CAMPANIA (Responsabile : dr. Giovanni Nolfe ) </vt:lpstr>
      <vt:lpstr>AZIENDA SANITARIA LOCALE NAPOLI 1 CENTRO Dipartimento di Salute Mentale STRUTTURA CENTRALE PSICOPATOLOGIA DA MOBBING E DISADATTAMENTO LAVORATIVO Centro di Riferimento Regione Campania (Responsabile: dott. Giovanni Nolfe)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Work-related stress and Bullying at workplace economic costs</dc:title>
  <dc:creator>Giovanni</dc:creator>
  <cp:lastModifiedBy>Nunzia</cp:lastModifiedBy>
  <cp:revision>281</cp:revision>
  <dcterms:created xsi:type="dcterms:W3CDTF">2014-11-15T22:07:32Z</dcterms:created>
  <dcterms:modified xsi:type="dcterms:W3CDTF">2018-03-27T12:15:21Z</dcterms:modified>
</cp:coreProperties>
</file>